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1.xml" ContentType="application/vnd.openxmlformats-officedocument.drawingml.chart+xml"/>
  <Override PartName="/ppt/notesSlides/notesSlide7.xml" ContentType="application/vnd.openxmlformats-officedocument.presentationml.notesSlide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drawings/drawing1.xml" ContentType="application/vnd.openxmlformats-officedocument.drawingml.chartshapes+xml"/>
  <Override PartName="/ppt/charts/chart4.xml" ContentType="application/vnd.openxmlformats-officedocument.drawingml.chart+xml"/>
  <Override PartName="/ppt/drawings/drawing2.xml" ContentType="application/vnd.openxmlformats-officedocument.drawingml.chartshapes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aveSubsetFonts="1">
  <p:sldMasterIdLst>
    <p:sldMasterId id="2147483649" r:id="rId4"/>
    <p:sldMasterId id="2147483652" r:id="rId5"/>
  </p:sldMasterIdLst>
  <p:notesMasterIdLst>
    <p:notesMasterId r:id="rId25"/>
  </p:notesMasterIdLst>
  <p:handoutMasterIdLst>
    <p:handoutMasterId r:id="rId26"/>
  </p:handoutMasterIdLst>
  <p:sldIdLst>
    <p:sldId id="649" r:id="rId6"/>
    <p:sldId id="739" r:id="rId7"/>
    <p:sldId id="742" r:id="rId8"/>
    <p:sldId id="744" r:id="rId9"/>
    <p:sldId id="745" r:id="rId10"/>
    <p:sldId id="746" r:id="rId11"/>
    <p:sldId id="733" r:id="rId12"/>
    <p:sldId id="734" r:id="rId13"/>
    <p:sldId id="706" r:id="rId14"/>
    <p:sldId id="707" r:id="rId15"/>
    <p:sldId id="708" r:id="rId16"/>
    <p:sldId id="728" r:id="rId17"/>
    <p:sldId id="747" r:id="rId18"/>
    <p:sldId id="735" r:id="rId19"/>
    <p:sldId id="730" r:id="rId20"/>
    <p:sldId id="736" r:id="rId21"/>
    <p:sldId id="732" r:id="rId22"/>
    <p:sldId id="748" r:id="rId23"/>
    <p:sldId id="727" r:id="rId24"/>
  </p:sldIdLst>
  <p:sldSz cx="10691813" cy="7559675"/>
  <p:notesSz cx="6797675" cy="9926638"/>
  <p:defaultTextStyle>
    <a:defPPr>
      <a:defRPr lang="ru-RU"/>
    </a:defPPr>
    <a:lvl1pPr algn="l" rtl="0" eaLnBrk="0" fontAlgn="base" hangingPunct="0">
      <a:lnSpc>
        <a:spcPct val="110000"/>
      </a:lnSpc>
      <a:spcBef>
        <a:spcPct val="70000"/>
      </a:spcBef>
      <a:spcAft>
        <a:spcPct val="0"/>
      </a:spcAft>
      <a:buClr>
        <a:srgbClr val="C0C0C0"/>
      </a:buClr>
      <a:buSzPct val="92000"/>
      <a:buFont typeface="Wingdings" pitchFamily="2" charset="2"/>
      <a:defRPr sz="1141" b="1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Trebuchet MS" pitchFamily="34" charset="0"/>
        <a:ea typeface="+mn-ea"/>
        <a:cs typeface="+mn-cs"/>
      </a:defRPr>
    </a:lvl1pPr>
    <a:lvl2pPr marL="521437" algn="l" rtl="0" eaLnBrk="0" fontAlgn="base" hangingPunct="0">
      <a:lnSpc>
        <a:spcPct val="110000"/>
      </a:lnSpc>
      <a:spcBef>
        <a:spcPct val="70000"/>
      </a:spcBef>
      <a:spcAft>
        <a:spcPct val="0"/>
      </a:spcAft>
      <a:buClr>
        <a:srgbClr val="C0C0C0"/>
      </a:buClr>
      <a:buSzPct val="92000"/>
      <a:buFont typeface="Wingdings" pitchFamily="2" charset="2"/>
      <a:defRPr sz="1141" b="1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Trebuchet MS" pitchFamily="34" charset="0"/>
        <a:ea typeface="+mn-ea"/>
        <a:cs typeface="+mn-cs"/>
      </a:defRPr>
    </a:lvl2pPr>
    <a:lvl3pPr marL="1042873" algn="l" rtl="0" eaLnBrk="0" fontAlgn="base" hangingPunct="0">
      <a:lnSpc>
        <a:spcPct val="110000"/>
      </a:lnSpc>
      <a:spcBef>
        <a:spcPct val="70000"/>
      </a:spcBef>
      <a:spcAft>
        <a:spcPct val="0"/>
      </a:spcAft>
      <a:buClr>
        <a:srgbClr val="C0C0C0"/>
      </a:buClr>
      <a:buSzPct val="92000"/>
      <a:buFont typeface="Wingdings" pitchFamily="2" charset="2"/>
      <a:defRPr sz="1141" b="1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Trebuchet MS" pitchFamily="34" charset="0"/>
        <a:ea typeface="+mn-ea"/>
        <a:cs typeface="+mn-cs"/>
      </a:defRPr>
    </a:lvl3pPr>
    <a:lvl4pPr marL="1564310" algn="l" rtl="0" eaLnBrk="0" fontAlgn="base" hangingPunct="0">
      <a:lnSpc>
        <a:spcPct val="110000"/>
      </a:lnSpc>
      <a:spcBef>
        <a:spcPct val="70000"/>
      </a:spcBef>
      <a:spcAft>
        <a:spcPct val="0"/>
      </a:spcAft>
      <a:buClr>
        <a:srgbClr val="C0C0C0"/>
      </a:buClr>
      <a:buSzPct val="92000"/>
      <a:buFont typeface="Wingdings" pitchFamily="2" charset="2"/>
      <a:defRPr sz="1141" b="1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Trebuchet MS" pitchFamily="34" charset="0"/>
        <a:ea typeface="+mn-ea"/>
        <a:cs typeface="+mn-cs"/>
      </a:defRPr>
    </a:lvl4pPr>
    <a:lvl5pPr marL="2085746" algn="l" rtl="0" eaLnBrk="0" fontAlgn="base" hangingPunct="0">
      <a:lnSpc>
        <a:spcPct val="110000"/>
      </a:lnSpc>
      <a:spcBef>
        <a:spcPct val="70000"/>
      </a:spcBef>
      <a:spcAft>
        <a:spcPct val="0"/>
      </a:spcAft>
      <a:buClr>
        <a:srgbClr val="C0C0C0"/>
      </a:buClr>
      <a:buSzPct val="92000"/>
      <a:buFont typeface="Wingdings" pitchFamily="2" charset="2"/>
      <a:defRPr sz="1141" b="1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Trebuchet MS" pitchFamily="34" charset="0"/>
        <a:ea typeface="+mn-ea"/>
        <a:cs typeface="+mn-cs"/>
      </a:defRPr>
    </a:lvl5pPr>
    <a:lvl6pPr marL="2607183" algn="l" defTabSz="1042873" rtl="0" eaLnBrk="1" latinLnBrk="0" hangingPunct="1">
      <a:defRPr sz="1141" b="1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Trebuchet MS" pitchFamily="34" charset="0"/>
        <a:ea typeface="+mn-ea"/>
        <a:cs typeface="+mn-cs"/>
      </a:defRPr>
    </a:lvl6pPr>
    <a:lvl7pPr marL="3128620" algn="l" defTabSz="1042873" rtl="0" eaLnBrk="1" latinLnBrk="0" hangingPunct="1">
      <a:defRPr sz="1141" b="1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Trebuchet MS" pitchFamily="34" charset="0"/>
        <a:ea typeface="+mn-ea"/>
        <a:cs typeface="+mn-cs"/>
      </a:defRPr>
    </a:lvl7pPr>
    <a:lvl8pPr marL="3650056" algn="l" defTabSz="1042873" rtl="0" eaLnBrk="1" latinLnBrk="0" hangingPunct="1">
      <a:defRPr sz="1141" b="1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Trebuchet MS" pitchFamily="34" charset="0"/>
        <a:ea typeface="+mn-ea"/>
        <a:cs typeface="+mn-cs"/>
      </a:defRPr>
    </a:lvl8pPr>
    <a:lvl9pPr marL="4171493" algn="l" defTabSz="1042873" rtl="0" eaLnBrk="1" latinLnBrk="0" hangingPunct="1">
      <a:defRPr sz="1141" b="1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Trebuchet MS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381" userDrawn="1">
          <p15:clr>
            <a:srgbClr val="A4A3A4"/>
          </p15:clr>
        </p15:guide>
        <p15:guide id="2" pos="336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3127">
          <p15:clr>
            <a:srgbClr val="A4A3A4"/>
          </p15:clr>
        </p15:guide>
        <p15:guide id="2" pos="214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68900"/>
    <a:srgbClr val="FF9900"/>
    <a:srgbClr val="EA3232"/>
    <a:srgbClr val="FF6600"/>
    <a:srgbClr val="B4D395"/>
    <a:srgbClr val="E8540E"/>
    <a:srgbClr val="FFFFFF"/>
    <a:srgbClr val="682E57"/>
    <a:srgbClr val="773564"/>
    <a:srgbClr val="6C366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27102A9-8310-4765-A935-A1911B00CA55}" styleName="Светлый стиль 1 -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3B4B98B0-60AC-42C2-AFA5-B58CD77FA1E5}" styleName="Светлый стиль 1 -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0097" autoAdjust="0"/>
  </p:normalViewPr>
  <p:slideViewPr>
    <p:cSldViewPr>
      <p:cViewPr varScale="1">
        <p:scale>
          <a:sx n="99" d="100"/>
          <a:sy n="99" d="100"/>
        </p:scale>
        <p:origin x="-114" y="-120"/>
      </p:cViewPr>
      <p:guideLst>
        <p:guide orient="horz" pos="2381"/>
        <p:guide pos="336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9" d="100"/>
          <a:sy n="59" d="100"/>
        </p:scale>
        <p:origin x="-3216" y="-82"/>
      </p:cViewPr>
      <p:guideLst>
        <p:guide orient="horz" pos="3127"/>
        <p:guide pos="2141"/>
      </p:guideLst>
    </p:cSldViewPr>
  </p:notesViewPr>
  <p:gridSpacing cx="72010" cy="7201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viewProps" Target="view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NikiforovVA\Desktop\&#1076;&#1080;&#1072;&#1075;&#1088;&#1072;&#1084;&#1084;&#1099;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package" Target="../embeddings/Microsoft_Excel_Worksheet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29"/>
    </mc:Choice>
    <mc:Fallback>
      <c:style val="29"/>
    </mc:Fallback>
  </mc:AlternateContent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v>Коэффициент частоты, Кч</c:v>
          </c:tx>
          <c:spPr>
            <a:gradFill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accent1">
                    <a:shade val="67500"/>
                    <a:satMod val="115000"/>
                  </a:schemeClr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lin ang="5400000" scaled="0"/>
            </a:gradFill>
          </c:spPr>
          <c:invertIfNegative val="0"/>
          <c:dLbls>
            <c:txPr>
              <a:bodyPr/>
              <a:lstStyle/>
              <a:p>
                <a:pPr>
                  <a:defRPr sz="1800" b="1">
                    <a:latin typeface="Arial" panose="020B0604020202020204" pitchFamily="34" charset="0"/>
                    <a:cs typeface="Arial" panose="020B0604020202020204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Лист2!$F$26:$R$26</c:f>
              <c:strCache>
                <c:ptCount val="13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</c:v>
                </c:pt>
                <c:pt idx="7">
                  <c:v>2012</c:v>
                </c:pt>
                <c:pt idx="8">
                  <c:v>2013</c:v>
                </c:pt>
                <c:pt idx="9">
                  <c:v>2014</c:v>
                </c:pt>
                <c:pt idx="10">
                  <c:v>2015</c:v>
                </c:pt>
                <c:pt idx="11">
                  <c:v>2016</c:v>
                </c:pt>
                <c:pt idx="12">
                  <c:v> 3 мес. 2017</c:v>
                </c:pt>
              </c:strCache>
            </c:strRef>
          </c:cat>
          <c:val>
            <c:numRef>
              <c:f>Лист2!$F$27:$R$27</c:f>
              <c:numCache>
                <c:formatCode>General</c:formatCode>
                <c:ptCount val="13"/>
                <c:pt idx="0">
                  <c:v>4.2300000000000004</c:v>
                </c:pt>
                <c:pt idx="1">
                  <c:v>4.5999999999999996</c:v>
                </c:pt>
                <c:pt idx="2">
                  <c:v>4.88</c:v>
                </c:pt>
                <c:pt idx="3">
                  <c:v>2.5</c:v>
                </c:pt>
                <c:pt idx="4">
                  <c:v>2.09</c:v>
                </c:pt>
                <c:pt idx="5">
                  <c:v>2.31</c:v>
                </c:pt>
                <c:pt idx="6">
                  <c:v>2.56</c:v>
                </c:pt>
                <c:pt idx="7">
                  <c:v>1.3</c:v>
                </c:pt>
                <c:pt idx="8">
                  <c:v>1.76</c:v>
                </c:pt>
                <c:pt idx="9">
                  <c:v>1.9</c:v>
                </c:pt>
                <c:pt idx="10">
                  <c:v>1.96</c:v>
                </c:pt>
                <c:pt idx="11">
                  <c:v>0.5</c:v>
                </c:pt>
                <c:pt idx="12">
                  <c:v>0.12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53198208"/>
        <c:axId val="53204096"/>
        <c:axId val="0"/>
      </c:bar3DChart>
      <c:catAx>
        <c:axId val="5319820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pPr>
            <a:endParaRPr lang="ru-RU"/>
          </a:p>
        </c:txPr>
        <c:crossAx val="53204096"/>
        <c:crosses val="autoZero"/>
        <c:auto val="1"/>
        <c:lblAlgn val="ctr"/>
        <c:lblOffset val="100"/>
        <c:noMultiLvlLbl val="0"/>
      </c:catAx>
      <c:valAx>
        <c:axId val="53204096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pPr>
            <a:endParaRPr lang="ru-RU"/>
          </a:p>
        </c:txPr>
        <c:crossAx val="53198208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title>
      <c:layout/>
      <c:overlay val="0"/>
    </c:title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272534180392024"/>
          <c:y val="0.2074155623773131"/>
          <c:w val="0.85898765626401929"/>
          <c:h val="0.70514426988290402"/>
        </c:manualLayout>
      </c:layout>
      <c:bar3DChart>
        <c:barDir val="col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Затраты на улучшение условий труда</c:v>
                </c:pt>
              </c:strCache>
            </c:strRef>
          </c:tx>
          <c:spPr>
            <a:solidFill>
              <a:srgbClr val="E68900"/>
            </a:solidFill>
            <a:scene3d>
              <a:camera prst="orthographicFront"/>
              <a:lightRig rig="threePt" dir="t"/>
            </a:scene3d>
            <a:sp3d/>
          </c:spPr>
          <c:invertIfNegative val="0"/>
          <c:dLbls>
            <c:dLbl>
              <c:idx val="0"/>
              <c:layout>
                <c:manualLayout>
                  <c:x val="8.7556799888589137E-3"/>
                  <c:y val="-0.1763643938341897"/>
                </c:manualLayout>
              </c:layout>
              <c:tx>
                <c:rich>
                  <a:bodyPr anchor="t" anchorCtr="0"/>
                  <a:lstStyle/>
                  <a:p>
                    <a:pPr>
                      <a:defRPr sz="1800" b="1">
                        <a:solidFill>
                          <a:srgbClr val="E68900"/>
                        </a:solidFill>
                      </a:defRPr>
                    </a:pPr>
                    <a:r>
                      <a:rPr lang="en-US" dirty="0" smtClean="0"/>
                      <a:t>4</a:t>
                    </a:r>
                    <a:r>
                      <a:rPr lang="ru-RU" dirty="0" smtClean="0"/>
                      <a:t> </a:t>
                    </a:r>
                    <a:r>
                      <a:rPr lang="en-US" dirty="0" smtClean="0"/>
                      <a:t>816,6</a:t>
                    </a:r>
                    <a:endParaRPr lang="en-US" dirty="0"/>
                  </a:p>
                </c:rich>
              </c:tx>
              <c:spPr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1.2508114269798448E-2"/>
                  <c:y val="-0.15034341769471909"/>
                </c:manualLayout>
              </c:layout>
              <c:tx>
                <c:rich>
                  <a:bodyPr anchor="t" anchorCtr="0"/>
                  <a:lstStyle/>
                  <a:p>
                    <a:pPr algn="ctr" rtl="0">
                      <a:defRPr lang="ru-RU" sz="1800" b="1" i="0" u="none" strike="noStrike" kern="1200" baseline="0">
                        <a:solidFill>
                          <a:srgbClr val="E68900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dirty="0" smtClean="0"/>
                      <a:t>3</a:t>
                    </a:r>
                    <a:r>
                      <a:rPr lang="ru-RU" dirty="0" smtClean="0"/>
                      <a:t> </a:t>
                    </a:r>
                    <a:r>
                      <a:rPr lang="en-US" dirty="0" smtClean="0"/>
                      <a:t>518,7</a:t>
                    </a:r>
                    <a:endParaRPr lang="en-US" dirty="0"/>
                  </a:p>
                </c:rich>
              </c:tx>
              <c:spPr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5.0032457079194253E-3"/>
                  <c:y val="-0.23418878525523545"/>
                </c:manualLayout>
              </c:layout>
              <c:tx>
                <c:rich>
                  <a:bodyPr anchor="t" anchorCtr="0"/>
                  <a:lstStyle/>
                  <a:p>
                    <a:pPr algn="ctr" rtl="0">
                      <a:defRPr lang="ru-RU" sz="1800" b="1" i="0" u="none" strike="noStrike" kern="1200" baseline="0">
                        <a:solidFill>
                          <a:srgbClr val="E68900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dirty="0" smtClean="0"/>
                      <a:t>7</a:t>
                    </a:r>
                    <a:r>
                      <a:rPr lang="ru-RU" dirty="0" smtClean="0"/>
                      <a:t> </a:t>
                    </a:r>
                    <a:r>
                      <a:rPr lang="en-US" dirty="0" smtClean="0"/>
                      <a:t>447,8</a:t>
                    </a:r>
                    <a:endParaRPr lang="en-US" dirty="0"/>
                  </a:p>
                </c:rich>
              </c:tx>
              <c:spPr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1.500973712375814E-2"/>
                  <c:y val="-0.25153610268154919"/>
                </c:manualLayout>
              </c:layout>
              <c:tx>
                <c:rich>
                  <a:bodyPr anchor="t" anchorCtr="0"/>
                  <a:lstStyle/>
                  <a:p>
                    <a:pPr algn="ctr" rtl="0">
                      <a:defRPr lang="ru-RU" sz="1800" b="1" i="0" u="none" strike="noStrike" kern="1200" baseline="0">
                        <a:solidFill>
                          <a:srgbClr val="E68900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dirty="0" smtClean="0"/>
                      <a:t>8</a:t>
                    </a:r>
                    <a:r>
                      <a:rPr lang="ru-RU" dirty="0" smtClean="0"/>
                      <a:t> </a:t>
                    </a:r>
                    <a:r>
                      <a:rPr lang="en-US" dirty="0" smtClean="0"/>
                      <a:t>942,5</a:t>
                    </a:r>
                    <a:endParaRPr lang="en-US" dirty="0"/>
                  </a:p>
                </c:rich>
              </c:tx>
              <c:spPr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8.7556799888589137E-3"/>
                  <c:y val="-0.21395024825786946"/>
                </c:manualLayout>
              </c:layout>
              <c:tx>
                <c:rich>
                  <a:bodyPr anchor="t" anchorCtr="0"/>
                  <a:lstStyle/>
                  <a:p>
                    <a:pPr algn="ctr" rtl="0">
                      <a:defRPr lang="ru-RU" sz="1800" b="1" i="0" u="none" strike="noStrike" kern="1200" baseline="0">
                        <a:solidFill>
                          <a:srgbClr val="E68900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dirty="0" smtClean="0"/>
                      <a:t>6</a:t>
                    </a:r>
                    <a:r>
                      <a:rPr lang="ru-RU" dirty="0" smtClean="0"/>
                      <a:t> </a:t>
                    </a:r>
                    <a:r>
                      <a:rPr lang="en-US" dirty="0" smtClean="0"/>
                      <a:t>760</a:t>
                    </a:r>
                    <a:endParaRPr lang="en-US" dirty="0"/>
                  </a:p>
                </c:rich>
              </c:tx>
              <c:spPr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8.7556799888589137E-3"/>
                  <c:y val="-0.4047707399473206"/>
                </c:manualLayout>
              </c:layout>
              <c:tx>
                <c:rich>
                  <a:bodyPr anchor="t" anchorCtr="0"/>
                  <a:lstStyle/>
                  <a:p>
                    <a:pPr algn="ctr" rtl="0">
                      <a:defRPr lang="ru-RU" sz="1800" b="1" i="0" u="none" strike="noStrike" kern="1200" baseline="0">
                        <a:solidFill>
                          <a:srgbClr val="E68900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dirty="0" smtClean="0"/>
                      <a:t>15</a:t>
                    </a:r>
                    <a:r>
                      <a:rPr lang="ru-RU" dirty="0" smtClean="0"/>
                      <a:t> </a:t>
                    </a:r>
                    <a:r>
                      <a:rPr lang="en-US" dirty="0" smtClean="0"/>
                      <a:t>956,1</a:t>
                    </a:r>
                    <a:endParaRPr lang="en-US" dirty="0"/>
                  </a:p>
                </c:rich>
              </c:tx>
              <c:spPr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>
                <c:manualLayout>
                  <c:x val="1.7511359977717827E-2"/>
                  <c:y val="-0.42282811358167471"/>
                </c:manualLayout>
              </c:layout>
              <c:tx>
                <c:rich>
                  <a:bodyPr anchor="t" anchorCtr="0"/>
                  <a:lstStyle/>
                  <a:p>
                    <a:pPr>
                      <a:defRPr sz="2800" b="1">
                        <a:solidFill>
                          <a:srgbClr val="FF0000"/>
                        </a:solidFill>
                      </a:defRPr>
                    </a:pPr>
                    <a:r>
                      <a:rPr lang="en-US" dirty="0" smtClean="0"/>
                      <a:t>29</a:t>
                    </a:r>
                    <a:r>
                      <a:rPr lang="ru-RU" dirty="0" smtClean="0"/>
                      <a:t> </a:t>
                    </a:r>
                    <a:r>
                      <a:rPr lang="en-US" dirty="0" smtClean="0"/>
                      <a:t>839</a:t>
                    </a:r>
                    <a:endParaRPr lang="en-US" dirty="0"/>
                  </a:p>
                </c:rich>
              </c:tx>
              <c:spPr/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 anchor="t" anchorCtr="0"/>
              <a:lstStyle/>
              <a:p>
                <a:pPr>
                  <a:defRPr sz="1600">
                    <a:solidFill>
                      <a:srgbClr val="7030A0"/>
                    </a:solidFill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Лист1!$A$2:$A$8</c:f>
              <c:numCache>
                <c:formatCode>General</c:formatCode>
                <c:ptCount val="7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</c:numCache>
            </c:numRef>
          </c:cat>
          <c:val>
            <c:numRef>
              <c:f>Лист1!$B$2:$B$8</c:f>
              <c:numCache>
                <c:formatCode>General</c:formatCode>
                <c:ptCount val="7"/>
                <c:pt idx="0">
                  <c:v>4816.6000000000004</c:v>
                </c:pt>
                <c:pt idx="1">
                  <c:v>3518.7</c:v>
                </c:pt>
                <c:pt idx="2">
                  <c:v>7447.8</c:v>
                </c:pt>
                <c:pt idx="3">
                  <c:v>8942.5</c:v>
                </c:pt>
                <c:pt idx="4">
                  <c:v>6760</c:v>
                </c:pt>
                <c:pt idx="5">
                  <c:v>15956.1</c:v>
                </c:pt>
                <c:pt idx="6">
                  <c:v>29839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7"/>
        <c:gapDepth val="102"/>
        <c:shape val="cylinder"/>
        <c:axId val="124983168"/>
        <c:axId val="124984704"/>
        <c:axId val="0"/>
      </c:bar3DChart>
      <c:catAx>
        <c:axId val="12498316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24984704"/>
        <c:crosses val="autoZero"/>
        <c:auto val="1"/>
        <c:lblAlgn val="ctr"/>
        <c:lblOffset val="100"/>
        <c:noMultiLvlLbl val="0"/>
      </c:catAx>
      <c:valAx>
        <c:axId val="124984704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>
                    <a:solidFill>
                      <a:schemeClr val="tx1"/>
                    </a:solidFill>
                  </a:defRPr>
                </a:pPr>
                <a:r>
                  <a:rPr lang="ru-RU" dirty="0" smtClean="0">
                    <a:solidFill>
                      <a:schemeClr val="tx1"/>
                    </a:solidFill>
                  </a:rPr>
                  <a:t>Тыс. рублей</a:t>
                </a:r>
                <a:endParaRPr lang="ru-RU" dirty="0">
                  <a:solidFill>
                    <a:schemeClr val="tx1"/>
                  </a:solidFill>
                </a:endParaRP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124983168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dirty="0" smtClean="0"/>
              <a:t>Информация по несоответствиям, выявленным </a:t>
            </a:r>
            <a:r>
              <a:rPr lang="ru-RU" dirty="0"/>
              <a:t>по </a:t>
            </a:r>
            <a:r>
              <a:rPr lang="ru-RU" dirty="0" smtClean="0"/>
              <a:t>опросным листам (темам проверки) </a:t>
            </a:r>
            <a:endParaRPr lang="ru-RU" dirty="0"/>
          </a:p>
        </c:rich>
      </c:tx>
      <c:layout/>
      <c:overlay val="0"/>
    </c:title>
    <c:autoTitleDeleted val="0"/>
    <c:plotArea>
      <c:layout>
        <c:manualLayout>
          <c:layoutTarget val="inner"/>
          <c:xMode val="edge"/>
          <c:yMode val="edge"/>
          <c:x val="3.4683003329448361E-2"/>
          <c:y val="0.17856489555099869"/>
          <c:w val="0.46848175506187067"/>
          <c:h val="0.73074045109726093"/>
        </c:manualLayout>
      </c:layout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Несоответствия, выявленные по темам проверки в 2017 году</c:v>
                </c:pt>
              </c:strCache>
            </c:strRef>
          </c:tx>
          <c:explosion val="7"/>
          <c:dPt>
            <c:idx val="0"/>
            <c:bubble3D val="0"/>
            <c:spPr>
              <a:solidFill>
                <a:srgbClr val="FF0000"/>
              </a:solidFill>
            </c:spPr>
          </c:dPt>
          <c:dPt>
            <c:idx val="1"/>
            <c:bubble3D val="0"/>
            <c:spPr>
              <a:solidFill>
                <a:srgbClr val="00B0F0"/>
              </a:solidFill>
            </c:spPr>
          </c:dPt>
          <c:dPt>
            <c:idx val="2"/>
            <c:bubble3D val="0"/>
            <c:spPr>
              <a:solidFill>
                <a:schemeClr val="accent5">
                  <a:lumMod val="50000"/>
                </a:schemeClr>
              </a:solidFill>
            </c:spPr>
          </c:dPt>
          <c:dPt>
            <c:idx val="3"/>
            <c:bubble3D val="0"/>
            <c:spPr>
              <a:solidFill>
                <a:srgbClr val="FF9900"/>
              </a:solidFill>
            </c:spPr>
          </c:dPt>
          <c:dPt>
            <c:idx val="4"/>
            <c:bubble3D val="0"/>
            <c:spPr>
              <a:solidFill>
                <a:srgbClr val="92D050"/>
              </a:solidFill>
            </c:spPr>
          </c:dPt>
          <c:dLbls>
            <c:dLbl>
              <c:idx val="0"/>
              <c:layout>
                <c:manualLayout>
                  <c:x val="-1.571798721346452E-2"/>
                  <c:y val="-1.3167161616260182E-2"/>
                </c:manualLayout>
              </c:layout>
              <c:spPr>
                <a:effectLst>
                  <a:glow>
                    <a:schemeClr val="accent1">
                      <a:alpha val="40000"/>
                    </a:schemeClr>
                  </a:glow>
                </a:effectLst>
              </c:spPr>
              <c:txPr>
                <a:bodyPr/>
                <a:lstStyle/>
                <a:p>
                  <a:pPr>
                    <a:defRPr sz="2400" b="1"/>
                  </a:pPr>
                  <a:endParaRPr lang="ru-RU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2.205227042282281E-2"/>
                  <c:y val="-2.9491592052492691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5.6461303516421382E-3"/>
                  <c:y val="-9.7022821273089963E-3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7.4941137112520539E-3"/>
                  <c:y val="1.6983175740949066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8.6319987901220183E-3"/>
                  <c:y val="1.9318135879345989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2400" b="1"/>
                </a:pPr>
                <a:endParaRPr lang="ru-RU"/>
              </a:p>
            </c:txPr>
            <c:dLblPos val="bestFit"/>
            <c:showLegendKey val="0"/>
            <c:showVal val="0"/>
            <c:showCatName val="0"/>
            <c:showSerName val="0"/>
            <c:showPercent val="0"/>
            <c:showBubbleSize val="0"/>
          </c:dLbls>
          <c:cat>
            <c:strRef>
              <c:f>Лист1!$A$2:$A$6</c:f>
              <c:strCache>
                <c:ptCount val="5"/>
                <c:pt idx="0">
                  <c:v>Пожарная безопасность и газоопасные работы (ОЛ-1)</c:v>
                </c:pt>
                <c:pt idx="1">
                  <c:v>Эксплуатация и ремонт механического оборудования (ОЛ-2)</c:v>
                </c:pt>
                <c:pt idx="2">
                  <c:v>Работы на высоте (ОЛ-3)</c:v>
                </c:pt>
                <c:pt idx="3">
                  <c:v>Работа с подъемными сооружениями и склладирование грузов (ОЛ-4)</c:v>
                </c:pt>
                <c:pt idx="4">
                  <c:v>Движение транспорта и маршруты движения (ОЛ-5)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92</c:v>
                </c:pt>
                <c:pt idx="1">
                  <c:v>46</c:v>
                </c:pt>
                <c:pt idx="2">
                  <c:v>18</c:v>
                </c:pt>
                <c:pt idx="3">
                  <c:v>39</c:v>
                </c:pt>
                <c:pt idx="4">
                  <c:v>56</c:v>
                </c:pt>
              </c:numCache>
            </c:numRef>
          </c:val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legendEntry>
        <c:idx val="0"/>
        <c:txPr>
          <a:bodyPr/>
          <a:lstStyle/>
          <a:p>
            <a:pPr>
              <a:defRPr sz="2000" b="1" kern="1200" baseline="0">
                <a:solidFill>
                  <a:srgbClr val="FF0000"/>
                </a:solidFill>
              </a:defRPr>
            </a:pPr>
            <a:endParaRPr lang="ru-RU"/>
          </a:p>
        </c:txPr>
      </c:legendEntry>
      <c:legendEntry>
        <c:idx val="1"/>
        <c:txPr>
          <a:bodyPr/>
          <a:lstStyle/>
          <a:p>
            <a:pPr>
              <a:defRPr sz="2000" b="1" kern="1200" baseline="0">
                <a:solidFill>
                  <a:srgbClr val="0070C0"/>
                </a:solidFill>
              </a:defRPr>
            </a:pPr>
            <a:endParaRPr lang="ru-RU"/>
          </a:p>
        </c:txPr>
      </c:legendEntry>
      <c:legendEntry>
        <c:idx val="2"/>
        <c:txPr>
          <a:bodyPr/>
          <a:lstStyle/>
          <a:p>
            <a:pPr>
              <a:defRPr sz="2000" b="1" kern="1200" baseline="0">
                <a:solidFill>
                  <a:schemeClr val="accent5">
                    <a:lumMod val="50000"/>
                  </a:schemeClr>
                </a:solidFill>
              </a:defRPr>
            </a:pPr>
            <a:endParaRPr lang="ru-RU"/>
          </a:p>
        </c:txPr>
      </c:legendEntry>
      <c:legendEntry>
        <c:idx val="3"/>
        <c:txPr>
          <a:bodyPr/>
          <a:lstStyle/>
          <a:p>
            <a:pPr>
              <a:defRPr sz="2000" b="1" kern="1200" baseline="0">
                <a:solidFill>
                  <a:srgbClr val="FF6600"/>
                </a:solidFill>
              </a:defRPr>
            </a:pPr>
            <a:endParaRPr lang="ru-RU"/>
          </a:p>
        </c:txPr>
      </c:legendEntry>
      <c:legendEntry>
        <c:idx val="4"/>
        <c:txPr>
          <a:bodyPr/>
          <a:lstStyle/>
          <a:p>
            <a:pPr>
              <a:defRPr sz="2000" b="1" kern="1200" baseline="0">
                <a:solidFill>
                  <a:srgbClr val="92D050"/>
                </a:solidFill>
              </a:defRPr>
            </a:pPr>
            <a:endParaRPr lang="ru-RU"/>
          </a:p>
        </c:txPr>
      </c:legendEntry>
      <c:layout>
        <c:manualLayout>
          <c:xMode val="edge"/>
          <c:yMode val="edge"/>
          <c:x val="0.54125089109837043"/>
          <c:y val="0.15511740396421245"/>
          <c:w val="0.45370464062284488"/>
          <c:h val="0.78098029190045826"/>
        </c:manualLayout>
      </c:layout>
      <c:overlay val="0"/>
      <c:txPr>
        <a:bodyPr/>
        <a:lstStyle/>
        <a:p>
          <a:pPr>
            <a:defRPr sz="2000" b="1" kern="1200" baseline="0"/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  <c:userShapes r:id="rId2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dirty="0" smtClean="0"/>
              <a:t>Сумма затрат на реализацию мероприятий по опросным листам, тыс.</a:t>
            </a:r>
            <a:r>
              <a:rPr lang="ru-RU" baseline="0" dirty="0" smtClean="0"/>
              <a:t> рублей</a:t>
            </a:r>
            <a:endParaRPr lang="ru-RU" dirty="0"/>
          </a:p>
        </c:rich>
      </c:tx>
      <c:layout>
        <c:manualLayout>
          <c:xMode val="edge"/>
          <c:yMode val="edge"/>
          <c:x val="0.11893456063525347"/>
          <c:y val="1.1802584580155581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3.4683003329448361E-2"/>
          <c:y val="0.17856489555099869"/>
          <c:w val="0.46848175506187067"/>
          <c:h val="0.73074045109726093"/>
        </c:manualLayout>
      </c:layout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Несоответствия, выявленные по темам проверки в 2017 году</c:v>
                </c:pt>
              </c:strCache>
            </c:strRef>
          </c:tx>
          <c:explosion val="7"/>
          <c:dPt>
            <c:idx val="0"/>
            <c:bubble3D val="0"/>
            <c:spPr>
              <a:solidFill>
                <a:srgbClr val="FF0000"/>
              </a:solidFill>
            </c:spPr>
          </c:dPt>
          <c:dPt>
            <c:idx val="1"/>
            <c:bubble3D val="0"/>
            <c:spPr>
              <a:solidFill>
                <a:srgbClr val="00B0F0"/>
              </a:solidFill>
            </c:spPr>
          </c:dPt>
          <c:dPt>
            <c:idx val="2"/>
            <c:bubble3D val="0"/>
            <c:spPr>
              <a:solidFill>
                <a:schemeClr val="accent5">
                  <a:lumMod val="50000"/>
                </a:schemeClr>
              </a:solidFill>
            </c:spPr>
          </c:dPt>
          <c:dPt>
            <c:idx val="3"/>
            <c:bubble3D val="0"/>
            <c:spPr>
              <a:solidFill>
                <a:srgbClr val="FF9900"/>
              </a:solidFill>
            </c:spPr>
          </c:dPt>
          <c:dPt>
            <c:idx val="4"/>
            <c:bubble3D val="0"/>
            <c:spPr>
              <a:solidFill>
                <a:srgbClr val="92D050"/>
              </a:solidFill>
            </c:spPr>
          </c:dPt>
          <c:dLbls>
            <c:dLbl>
              <c:idx val="0"/>
              <c:layout>
                <c:manualLayout>
                  <c:x val="-7.8773939998830242E-2"/>
                  <c:y val="6.7483678125241531E-2"/>
                </c:manualLayout>
              </c:layout>
              <c:spPr>
                <a:effectLst>
                  <a:glow>
                    <a:schemeClr val="accent1">
                      <a:alpha val="40000"/>
                    </a:schemeClr>
                  </a:glow>
                </a:effectLst>
              </c:spPr>
              <c:txPr>
                <a:bodyPr/>
                <a:lstStyle/>
                <a:p>
                  <a:pPr>
                    <a:defRPr sz="2400" b="1"/>
                  </a:pPr>
                  <a:endParaRPr lang="ru-RU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7.253150980439077E-2"/>
                  <c:y val="7.8698611709372049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9.7765568664001379E-2"/>
                  <c:y val="2.1771276753105886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1.1277464920340596E-2"/>
                  <c:y val="-0.14326355093922707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1.3676467068906753E-2"/>
                  <c:y val="0.16685044313129074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2400" b="1"/>
                </a:pPr>
                <a:endParaRPr lang="ru-RU"/>
              </a:p>
            </c:txPr>
            <c:dLblPos val="bestFit"/>
            <c:showLegendKey val="0"/>
            <c:showVal val="0"/>
            <c:showCatName val="0"/>
            <c:showSerName val="0"/>
            <c:showPercent val="0"/>
            <c:showBubbleSize val="0"/>
          </c:dLbls>
          <c:cat>
            <c:strRef>
              <c:f>Лист1!$A$2:$A$6</c:f>
              <c:strCache>
                <c:ptCount val="5"/>
                <c:pt idx="0">
                  <c:v>Пожарная безопасность и газоопасные работы (ОЛ-1)</c:v>
                </c:pt>
                <c:pt idx="1">
                  <c:v>Эксплуатация и ремонт механического оборудования (ОЛ-2)</c:v>
                </c:pt>
                <c:pt idx="2">
                  <c:v>Работы на высоте (ОЛ-3)</c:v>
                </c:pt>
                <c:pt idx="3">
                  <c:v>Работа с подъемными сооружениями и складирование грузов (ОЛ-4)</c:v>
                </c:pt>
                <c:pt idx="4">
                  <c:v>Движение транспорта и маршруты движения (ОЛ-5)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2280</c:v>
                </c:pt>
                <c:pt idx="1">
                  <c:v>1630</c:v>
                </c:pt>
                <c:pt idx="2">
                  <c:v>1750</c:v>
                </c:pt>
                <c:pt idx="3">
                  <c:v>8900</c:v>
                </c:pt>
                <c:pt idx="4">
                  <c:v>3350</c:v>
                </c:pt>
              </c:numCache>
            </c:numRef>
          </c:val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legendEntry>
        <c:idx val="0"/>
        <c:txPr>
          <a:bodyPr/>
          <a:lstStyle/>
          <a:p>
            <a:pPr>
              <a:defRPr sz="2000" b="1" kern="1200" baseline="0">
                <a:solidFill>
                  <a:srgbClr val="FF0000"/>
                </a:solidFill>
              </a:defRPr>
            </a:pPr>
            <a:endParaRPr lang="ru-RU"/>
          </a:p>
        </c:txPr>
      </c:legendEntry>
      <c:legendEntry>
        <c:idx val="1"/>
        <c:txPr>
          <a:bodyPr/>
          <a:lstStyle/>
          <a:p>
            <a:pPr>
              <a:defRPr sz="2000" b="1" kern="1200" baseline="0">
                <a:solidFill>
                  <a:srgbClr val="0070C0"/>
                </a:solidFill>
              </a:defRPr>
            </a:pPr>
            <a:endParaRPr lang="ru-RU"/>
          </a:p>
        </c:txPr>
      </c:legendEntry>
      <c:legendEntry>
        <c:idx val="2"/>
        <c:txPr>
          <a:bodyPr/>
          <a:lstStyle/>
          <a:p>
            <a:pPr>
              <a:defRPr sz="2000" b="1" kern="1200" baseline="0">
                <a:solidFill>
                  <a:schemeClr val="accent5">
                    <a:lumMod val="50000"/>
                  </a:schemeClr>
                </a:solidFill>
              </a:defRPr>
            </a:pPr>
            <a:endParaRPr lang="ru-RU"/>
          </a:p>
        </c:txPr>
      </c:legendEntry>
      <c:legendEntry>
        <c:idx val="3"/>
        <c:txPr>
          <a:bodyPr/>
          <a:lstStyle/>
          <a:p>
            <a:pPr>
              <a:defRPr sz="2000" b="1" kern="1200" baseline="0">
                <a:solidFill>
                  <a:srgbClr val="FF6600"/>
                </a:solidFill>
              </a:defRPr>
            </a:pPr>
            <a:endParaRPr lang="ru-RU"/>
          </a:p>
        </c:txPr>
      </c:legendEntry>
      <c:legendEntry>
        <c:idx val="4"/>
        <c:txPr>
          <a:bodyPr/>
          <a:lstStyle/>
          <a:p>
            <a:pPr>
              <a:defRPr sz="2000" b="1" kern="1200" baseline="0">
                <a:solidFill>
                  <a:srgbClr val="92D050"/>
                </a:solidFill>
              </a:defRPr>
            </a:pPr>
            <a:endParaRPr lang="ru-RU"/>
          </a:p>
        </c:txPr>
      </c:legendEntry>
      <c:layout>
        <c:manualLayout>
          <c:xMode val="edge"/>
          <c:yMode val="edge"/>
          <c:x val="0.54125089109837043"/>
          <c:y val="0.15511740396421245"/>
          <c:w val="0.45370464062284488"/>
          <c:h val="0.78098029190045826"/>
        </c:manualLayout>
      </c:layout>
      <c:overlay val="0"/>
      <c:txPr>
        <a:bodyPr/>
        <a:lstStyle/>
        <a:p>
          <a:pPr>
            <a:defRPr sz="2000" b="1" kern="1200" baseline="0"/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  <c:userShapes r:id="rId2"/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1.e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0.19307</cdr:x>
      <cdr:y>0.46845</cdr:y>
    </cdr:from>
    <cdr:to>
      <cdr:x>0.34323</cdr:x>
      <cdr:y>0.61356</cdr:y>
    </cdr:to>
    <cdr:sp macro="" textlink="">
      <cdr:nvSpPr>
        <cdr:cNvPr id="2" name="TextBox 2"/>
        <cdr:cNvSpPr txBox="1"/>
      </cdr:nvSpPr>
      <cdr:spPr>
        <a:xfrm xmlns:a="http://schemas.openxmlformats.org/drawingml/2006/main">
          <a:off x="1944270" y="3024421"/>
          <a:ext cx="1512210" cy="936860"/>
        </a:xfrm>
        <a:prstGeom xmlns:a="http://schemas.openxmlformats.org/drawingml/2006/main" prst="rect">
          <a:avLst/>
        </a:prstGeom>
        <a:solidFill xmlns:a="http://schemas.openxmlformats.org/drawingml/2006/main">
          <a:srgbClr val="FFFF00"/>
        </a:solidFill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ru-RU"/>
          </a:defPPr>
          <a:lvl1pPr algn="l" rtl="0" eaLnBrk="0" fontAlgn="base" hangingPunct="0">
            <a:lnSpc>
              <a:spcPct val="110000"/>
            </a:lnSpc>
            <a:spcBef>
              <a:spcPct val="70000"/>
            </a:spcBef>
            <a:spcAft>
              <a:spcPct val="0"/>
            </a:spcAft>
            <a:buClr>
              <a:srgbClr val="C0C0C0"/>
            </a:buClr>
            <a:buSzPct val="92000"/>
            <a:buFont typeface="Wingdings" pitchFamily="2" charset="2"/>
            <a:defRPr sz="1100" b="1" kern="120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itchFamily="34" charset="0"/>
              <a:ea typeface="+mn-ea"/>
              <a:cs typeface="+mn-cs"/>
            </a:defRPr>
          </a:lvl1pPr>
          <a:lvl2pPr marL="521309" algn="l" rtl="0" eaLnBrk="0" fontAlgn="base" hangingPunct="0">
            <a:lnSpc>
              <a:spcPct val="110000"/>
            </a:lnSpc>
            <a:spcBef>
              <a:spcPct val="70000"/>
            </a:spcBef>
            <a:spcAft>
              <a:spcPct val="0"/>
            </a:spcAft>
            <a:buClr>
              <a:srgbClr val="C0C0C0"/>
            </a:buClr>
            <a:buSzPct val="92000"/>
            <a:buFont typeface="Wingdings" pitchFamily="2" charset="2"/>
            <a:defRPr sz="1100" b="1" kern="120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itchFamily="34" charset="0"/>
              <a:ea typeface="+mn-ea"/>
              <a:cs typeface="+mn-cs"/>
            </a:defRPr>
          </a:lvl2pPr>
          <a:lvl3pPr marL="1042615" algn="l" rtl="0" eaLnBrk="0" fontAlgn="base" hangingPunct="0">
            <a:lnSpc>
              <a:spcPct val="110000"/>
            </a:lnSpc>
            <a:spcBef>
              <a:spcPct val="70000"/>
            </a:spcBef>
            <a:spcAft>
              <a:spcPct val="0"/>
            </a:spcAft>
            <a:buClr>
              <a:srgbClr val="C0C0C0"/>
            </a:buClr>
            <a:buSzPct val="92000"/>
            <a:buFont typeface="Wingdings" pitchFamily="2" charset="2"/>
            <a:defRPr sz="1100" b="1" kern="120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itchFamily="34" charset="0"/>
              <a:ea typeface="+mn-ea"/>
              <a:cs typeface="+mn-cs"/>
            </a:defRPr>
          </a:lvl3pPr>
          <a:lvl4pPr marL="1563923" algn="l" rtl="0" eaLnBrk="0" fontAlgn="base" hangingPunct="0">
            <a:lnSpc>
              <a:spcPct val="110000"/>
            </a:lnSpc>
            <a:spcBef>
              <a:spcPct val="70000"/>
            </a:spcBef>
            <a:spcAft>
              <a:spcPct val="0"/>
            </a:spcAft>
            <a:buClr>
              <a:srgbClr val="C0C0C0"/>
            </a:buClr>
            <a:buSzPct val="92000"/>
            <a:buFont typeface="Wingdings" pitchFamily="2" charset="2"/>
            <a:defRPr sz="1100" b="1" kern="120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itchFamily="34" charset="0"/>
              <a:ea typeface="+mn-ea"/>
              <a:cs typeface="+mn-cs"/>
            </a:defRPr>
          </a:lvl4pPr>
          <a:lvl5pPr marL="2085231" algn="l" rtl="0" eaLnBrk="0" fontAlgn="base" hangingPunct="0">
            <a:lnSpc>
              <a:spcPct val="110000"/>
            </a:lnSpc>
            <a:spcBef>
              <a:spcPct val="70000"/>
            </a:spcBef>
            <a:spcAft>
              <a:spcPct val="0"/>
            </a:spcAft>
            <a:buClr>
              <a:srgbClr val="C0C0C0"/>
            </a:buClr>
            <a:buSzPct val="92000"/>
            <a:buFont typeface="Wingdings" pitchFamily="2" charset="2"/>
            <a:defRPr sz="1100" b="1" kern="120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itchFamily="34" charset="0"/>
              <a:ea typeface="+mn-ea"/>
              <a:cs typeface="+mn-cs"/>
            </a:defRPr>
          </a:lvl5pPr>
          <a:lvl6pPr marL="2606537" algn="l" defTabSz="1042615" rtl="0" eaLnBrk="1" latinLnBrk="0" hangingPunct="1">
            <a:defRPr sz="1100" b="1" kern="120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itchFamily="34" charset="0"/>
              <a:ea typeface="+mn-ea"/>
              <a:cs typeface="+mn-cs"/>
            </a:defRPr>
          </a:lvl6pPr>
          <a:lvl7pPr marL="3127846" algn="l" defTabSz="1042615" rtl="0" eaLnBrk="1" latinLnBrk="0" hangingPunct="1">
            <a:defRPr sz="1100" b="1" kern="120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itchFamily="34" charset="0"/>
              <a:ea typeface="+mn-ea"/>
              <a:cs typeface="+mn-cs"/>
            </a:defRPr>
          </a:lvl7pPr>
          <a:lvl8pPr marL="3649154" algn="l" defTabSz="1042615" rtl="0" eaLnBrk="1" latinLnBrk="0" hangingPunct="1">
            <a:defRPr sz="1100" b="1" kern="120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itchFamily="34" charset="0"/>
              <a:ea typeface="+mn-ea"/>
              <a:cs typeface="+mn-cs"/>
            </a:defRPr>
          </a:lvl8pPr>
          <a:lvl9pPr marL="4170462" algn="l" defTabSz="1042615" rtl="0" eaLnBrk="1" latinLnBrk="0" hangingPunct="1">
            <a:defRPr sz="1100" b="1" kern="120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itchFamily="34" charset="0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ru-RU" sz="5400" dirty="0" smtClean="0">
              <a:effectLst/>
            </a:rPr>
            <a:t>251</a:t>
          </a:r>
          <a:endParaRPr lang="ru-RU" sz="5400" dirty="0">
            <a:effectLst/>
          </a:endParaRP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0.14301</cdr:x>
      <cdr:y>0.46845</cdr:y>
    </cdr:from>
    <cdr:to>
      <cdr:x>0.39328</cdr:x>
      <cdr:y>0.61356</cdr:y>
    </cdr:to>
    <cdr:sp macro="" textlink="">
      <cdr:nvSpPr>
        <cdr:cNvPr id="2" name="TextBox 2"/>
        <cdr:cNvSpPr txBox="1"/>
      </cdr:nvSpPr>
      <cdr:spPr>
        <a:xfrm xmlns:a="http://schemas.openxmlformats.org/drawingml/2006/main">
          <a:off x="1440200" y="3024413"/>
          <a:ext cx="2520349" cy="936860"/>
        </a:xfrm>
        <a:prstGeom xmlns:a="http://schemas.openxmlformats.org/drawingml/2006/main" prst="rect">
          <a:avLst/>
        </a:prstGeom>
        <a:solidFill xmlns:a="http://schemas.openxmlformats.org/drawingml/2006/main">
          <a:srgbClr val="FFFF00"/>
        </a:solidFill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ru-RU"/>
          </a:defPPr>
          <a:lvl1pPr algn="l" rtl="0" eaLnBrk="0" fontAlgn="base" hangingPunct="0">
            <a:lnSpc>
              <a:spcPct val="110000"/>
            </a:lnSpc>
            <a:spcBef>
              <a:spcPct val="70000"/>
            </a:spcBef>
            <a:spcAft>
              <a:spcPct val="0"/>
            </a:spcAft>
            <a:buClr>
              <a:srgbClr val="C0C0C0"/>
            </a:buClr>
            <a:buSzPct val="92000"/>
            <a:buFont typeface="Wingdings" pitchFamily="2" charset="2"/>
            <a:defRPr sz="1100" b="1" kern="120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itchFamily="34" charset="0"/>
              <a:ea typeface="+mn-ea"/>
              <a:cs typeface="+mn-cs"/>
            </a:defRPr>
          </a:lvl1pPr>
          <a:lvl2pPr marL="521309" algn="l" rtl="0" eaLnBrk="0" fontAlgn="base" hangingPunct="0">
            <a:lnSpc>
              <a:spcPct val="110000"/>
            </a:lnSpc>
            <a:spcBef>
              <a:spcPct val="70000"/>
            </a:spcBef>
            <a:spcAft>
              <a:spcPct val="0"/>
            </a:spcAft>
            <a:buClr>
              <a:srgbClr val="C0C0C0"/>
            </a:buClr>
            <a:buSzPct val="92000"/>
            <a:buFont typeface="Wingdings" pitchFamily="2" charset="2"/>
            <a:defRPr sz="1100" b="1" kern="120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itchFamily="34" charset="0"/>
              <a:ea typeface="+mn-ea"/>
              <a:cs typeface="+mn-cs"/>
            </a:defRPr>
          </a:lvl2pPr>
          <a:lvl3pPr marL="1042615" algn="l" rtl="0" eaLnBrk="0" fontAlgn="base" hangingPunct="0">
            <a:lnSpc>
              <a:spcPct val="110000"/>
            </a:lnSpc>
            <a:spcBef>
              <a:spcPct val="70000"/>
            </a:spcBef>
            <a:spcAft>
              <a:spcPct val="0"/>
            </a:spcAft>
            <a:buClr>
              <a:srgbClr val="C0C0C0"/>
            </a:buClr>
            <a:buSzPct val="92000"/>
            <a:buFont typeface="Wingdings" pitchFamily="2" charset="2"/>
            <a:defRPr sz="1100" b="1" kern="120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itchFamily="34" charset="0"/>
              <a:ea typeface="+mn-ea"/>
              <a:cs typeface="+mn-cs"/>
            </a:defRPr>
          </a:lvl3pPr>
          <a:lvl4pPr marL="1563923" algn="l" rtl="0" eaLnBrk="0" fontAlgn="base" hangingPunct="0">
            <a:lnSpc>
              <a:spcPct val="110000"/>
            </a:lnSpc>
            <a:spcBef>
              <a:spcPct val="70000"/>
            </a:spcBef>
            <a:spcAft>
              <a:spcPct val="0"/>
            </a:spcAft>
            <a:buClr>
              <a:srgbClr val="C0C0C0"/>
            </a:buClr>
            <a:buSzPct val="92000"/>
            <a:buFont typeface="Wingdings" pitchFamily="2" charset="2"/>
            <a:defRPr sz="1100" b="1" kern="120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itchFamily="34" charset="0"/>
              <a:ea typeface="+mn-ea"/>
              <a:cs typeface="+mn-cs"/>
            </a:defRPr>
          </a:lvl4pPr>
          <a:lvl5pPr marL="2085231" algn="l" rtl="0" eaLnBrk="0" fontAlgn="base" hangingPunct="0">
            <a:lnSpc>
              <a:spcPct val="110000"/>
            </a:lnSpc>
            <a:spcBef>
              <a:spcPct val="70000"/>
            </a:spcBef>
            <a:spcAft>
              <a:spcPct val="0"/>
            </a:spcAft>
            <a:buClr>
              <a:srgbClr val="C0C0C0"/>
            </a:buClr>
            <a:buSzPct val="92000"/>
            <a:buFont typeface="Wingdings" pitchFamily="2" charset="2"/>
            <a:defRPr sz="1100" b="1" kern="120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itchFamily="34" charset="0"/>
              <a:ea typeface="+mn-ea"/>
              <a:cs typeface="+mn-cs"/>
            </a:defRPr>
          </a:lvl5pPr>
          <a:lvl6pPr marL="2606537" algn="l" defTabSz="1042615" rtl="0" eaLnBrk="1" latinLnBrk="0" hangingPunct="1">
            <a:defRPr sz="1100" b="1" kern="120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itchFamily="34" charset="0"/>
              <a:ea typeface="+mn-ea"/>
              <a:cs typeface="+mn-cs"/>
            </a:defRPr>
          </a:lvl6pPr>
          <a:lvl7pPr marL="3127846" algn="l" defTabSz="1042615" rtl="0" eaLnBrk="1" latinLnBrk="0" hangingPunct="1">
            <a:defRPr sz="1100" b="1" kern="120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itchFamily="34" charset="0"/>
              <a:ea typeface="+mn-ea"/>
              <a:cs typeface="+mn-cs"/>
            </a:defRPr>
          </a:lvl7pPr>
          <a:lvl8pPr marL="3649154" algn="l" defTabSz="1042615" rtl="0" eaLnBrk="1" latinLnBrk="0" hangingPunct="1">
            <a:defRPr sz="1100" b="1" kern="120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itchFamily="34" charset="0"/>
              <a:ea typeface="+mn-ea"/>
              <a:cs typeface="+mn-cs"/>
            </a:defRPr>
          </a:lvl8pPr>
          <a:lvl9pPr marL="4170462" algn="l" defTabSz="1042615" rtl="0" eaLnBrk="1" latinLnBrk="0" hangingPunct="1">
            <a:defRPr sz="1100" b="1" kern="120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itchFamily="34" charset="0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ru-RU" sz="5400" dirty="0" smtClean="0">
              <a:effectLst/>
            </a:rPr>
            <a:t>17910</a:t>
          </a:r>
          <a:endParaRPr lang="ru-RU" sz="5400" dirty="0">
            <a:effectLst/>
          </a:endParaRP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5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2"/>
            <a:ext cx="2945862" cy="4973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06" tIns="45703" rIns="91406" bIns="45703" numCol="1" anchor="t" anchorCtr="0" compatLnSpc="1">
            <a:prstTxWarp prst="textNoShape">
              <a:avLst/>
            </a:prstTxWarp>
          </a:bodyPr>
          <a:lstStyle>
            <a:lvl1pPr defTabSz="914309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200" b="0">
                <a:effectLst/>
                <a:latin typeface="Arial" pitchFamily="34" charset="0"/>
              </a:defRPr>
            </a:lvl1pPr>
          </a:lstStyle>
          <a:p>
            <a:endParaRPr lang="ru-RU"/>
          </a:p>
        </p:txBody>
      </p:sp>
      <p:sp>
        <p:nvSpPr>
          <p:cNvPr id="23859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0295" y="2"/>
            <a:ext cx="2945862" cy="4973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06" tIns="45703" rIns="91406" bIns="45703" numCol="1" anchor="t" anchorCtr="0" compatLnSpc="1">
            <a:prstTxWarp prst="textNoShape">
              <a:avLst/>
            </a:prstTxWarp>
          </a:bodyPr>
          <a:lstStyle>
            <a:lvl1pPr algn="r" defTabSz="914309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200" b="0">
                <a:effectLst/>
                <a:latin typeface="Arial" pitchFamily="34" charset="0"/>
              </a:defRPr>
            </a:lvl1pPr>
          </a:lstStyle>
          <a:p>
            <a:fld id="{7AD1322C-ED99-4B81-976E-A42B343E0BC1}" type="datetimeFigureOut">
              <a:rPr lang="ru-RU"/>
              <a:pPr/>
              <a:t>28.06.2017</a:t>
            </a:fld>
            <a:endParaRPr lang="ru-RU"/>
          </a:p>
        </p:txBody>
      </p:sp>
      <p:sp>
        <p:nvSpPr>
          <p:cNvPr id="23859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7766"/>
            <a:ext cx="2945862" cy="497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06" tIns="45703" rIns="91406" bIns="45703" numCol="1" anchor="b" anchorCtr="0" compatLnSpc="1">
            <a:prstTxWarp prst="textNoShape">
              <a:avLst/>
            </a:prstTxWarp>
          </a:bodyPr>
          <a:lstStyle>
            <a:lvl1pPr defTabSz="914309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200" b="0">
                <a:effectLst/>
                <a:latin typeface="Arial" pitchFamily="34" charset="0"/>
              </a:defRPr>
            </a:lvl1pPr>
          </a:lstStyle>
          <a:p>
            <a:endParaRPr lang="ru-RU"/>
          </a:p>
        </p:txBody>
      </p:sp>
      <p:sp>
        <p:nvSpPr>
          <p:cNvPr id="23859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0295" y="9427766"/>
            <a:ext cx="2945862" cy="497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06" tIns="45703" rIns="91406" bIns="45703" numCol="1" anchor="b" anchorCtr="0" compatLnSpc="1">
            <a:prstTxWarp prst="textNoShape">
              <a:avLst/>
            </a:prstTxWarp>
          </a:bodyPr>
          <a:lstStyle>
            <a:lvl1pPr algn="r" defTabSz="914309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200" b="0">
                <a:effectLst/>
                <a:latin typeface="Arial" pitchFamily="34" charset="0"/>
              </a:defRPr>
            </a:lvl1pPr>
          </a:lstStyle>
          <a:p>
            <a:fld id="{23C51D06-E976-4C1E-9273-5D390AFD6799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336310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2"/>
            <a:ext cx="2945862" cy="4973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135" tIns="46568" rIns="93135" bIns="46568" numCol="1" anchor="t" anchorCtr="0" compatLnSpc="1">
            <a:prstTxWarp prst="textNoShape">
              <a:avLst/>
            </a:prstTxWarp>
          </a:bodyPr>
          <a:lstStyle>
            <a:lvl1pPr defTabSz="931155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200" b="0">
                <a:effectLst/>
                <a:latin typeface="Arial" pitchFamily="34" charset="0"/>
              </a:defRPr>
            </a:lvl1pPr>
          </a:lstStyle>
          <a:p>
            <a:endParaRPr lang="ru-RU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0295" y="2"/>
            <a:ext cx="2945862" cy="4973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135" tIns="46568" rIns="93135" bIns="46568" numCol="1" anchor="t" anchorCtr="0" compatLnSpc="1">
            <a:prstTxWarp prst="textNoShape">
              <a:avLst/>
            </a:prstTxWarp>
          </a:bodyPr>
          <a:lstStyle>
            <a:lvl1pPr algn="r" defTabSz="931155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200" b="0">
                <a:effectLst/>
                <a:latin typeface="Arial" pitchFamily="34" charset="0"/>
              </a:defRPr>
            </a:lvl1pPr>
          </a:lstStyle>
          <a:p>
            <a:endParaRPr lang="ru-RU"/>
          </a:p>
        </p:txBody>
      </p:sp>
      <p:sp>
        <p:nvSpPr>
          <p:cNvPr id="3379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766763" y="742950"/>
            <a:ext cx="5264150" cy="37242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7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0984" y="4716194"/>
            <a:ext cx="5435708" cy="44667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135" tIns="46568" rIns="93135" bIns="4656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7766"/>
            <a:ext cx="2945862" cy="497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135" tIns="46568" rIns="93135" bIns="46568" numCol="1" anchor="b" anchorCtr="0" compatLnSpc="1">
            <a:prstTxWarp prst="textNoShape">
              <a:avLst/>
            </a:prstTxWarp>
          </a:bodyPr>
          <a:lstStyle>
            <a:lvl1pPr defTabSz="931155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200" b="0">
                <a:effectLst/>
                <a:latin typeface="Arial" pitchFamily="34" charset="0"/>
              </a:defRPr>
            </a:lvl1pPr>
          </a:lstStyle>
          <a:p>
            <a:endParaRPr lang="ru-RU"/>
          </a:p>
        </p:txBody>
      </p:sp>
      <p:sp>
        <p:nvSpPr>
          <p:cNvPr id="717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0295" y="9427766"/>
            <a:ext cx="2945862" cy="497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135" tIns="46568" rIns="93135" bIns="46568" numCol="1" anchor="b" anchorCtr="0" compatLnSpc="1">
            <a:prstTxWarp prst="textNoShape">
              <a:avLst/>
            </a:prstTxWarp>
          </a:bodyPr>
          <a:lstStyle>
            <a:lvl1pPr algn="r" defTabSz="931155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200" b="0">
                <a:effectLst/>
                <a:latin typeface="Arial" pitchFamily="34" charset="0"/>
              </a:defRPr>
            </a:lvl1pPr>
          </a:lstStyle>
          <a:p>
            <a:fld id="{B9854E13-6D1D-4D77-BFD6-D421C1083F60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269539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369" kern="1200">
        <a:solidFill>
          <a:schemeClr val="tx1"/>
        </a:solidFill>
        <a:latin typeface="Arial" charset="0"/>
        <a:ea typeface="+mn-ea"/>
        <a:cs typeface="+mn-cs"/>
      </a:defRPr>
    </a:lvl1pPr>
    <a:lvl2pPr marL="521437" algn="l" rtl="0" eaLnBrk="0" fontAlgn="base" hangingPunct="0">
      <a:spcBef>
        <a:spcPct val="30000"/>
      </a:spcBef>
      <a:spcAft>
        <a:spcPct val="0"/>
      </a:spcAft>
      <a:defRPr sz="1369" kern="1200">
        <a:solidFill>
          <a:schemeClr val="tx1"/>
        </a:solidFill>
        <a:latin typeface="Arial" charset="0"/>
        <a:ea typeface="+mn-ea"/>
        <a:cs typeface="+mn-cs"/>
      </a:defRPr>
    </a:lvl2pPr>
    <a:lvl3pPr marL="1042873" algn="l" rtl="0" eaLnBrk="0" fontAlgn="base" hangingPunct="0">
      <a:spcBef>
        <a:spcPct val="30000"/>
      </a:spcBef>
      <a:spcAft>
        <a:spcPct val="0"/>
      </a:spcAft>
      <a:defRPr sz="1369" kern="1200">
        <a:solidFill>
          <a:schemeClr val="tx1"/>
        </a:solidFill>
        <a:latin typeface="Arial" charset="0"/>
        <a:ea typeface="+mn-ea"/>
        <a:cs typeface="+mn-cs"/>
      </a:defRPr>
    </a:lvl3pPr>
    <a:lvl4pPr marL="1564310" algn="l" rtl="0" eaLnBrk="0" fontAlgn="base" hangingPunct="0">
      <a:spcBef>
        <a:spcPct val="30000"/>
      </a:spcBef>
      <a:spcAft>
        <a:spcPct val="0"/>
      </a:spcAft>
      <a:defRPr sz="1369" kern="1200">
        <a:solidFill>
          <a:schemeClr val="tx1"/>
        </a:solidFill>
        <a:latin typeface="Arial" charset="0"/>
        <a:ea typeface="+mn-ea"/>
        <a:cs typeface="+mn-cs"/>
      </a:defRPr>
    </a:lvl4pPr>
    <a:lvl5pPr marL="2085746" algn="l" rtl="0" eaLnBrk="0" fontAlgn="base" hangingPunct="0">
      <a:spcBef>
        <a:spcPct val="30000"/>
      </a:spcBef>
      <a:spcAft>
        <a:spcPct val="0"/>
      </a:spcAft>
      <a:defRPr sz="1369" kern="1200">
        <a:solidFill>
          <a:schemeClr val="tx1"/>
        </a:solidFill>
        <a:latin typeface="Arial" charset="0"/>
        <a:ea typeface="+mn-ea"/>
        <a:cs typeface="+mn-cs"/>
      </a:defRPr>
    </a:lvl5pPr>
    <a:lvl6pPr marL="2607183" algn="l" defTabSz="1042873" rtl="0" eaLnBrk="1" latinLnBrk="0" hangingPunct="1">
      <a:defRPr sz="1369" kern="1200">
        <a:solidFill>
          <a:schemeClr val="tx1"/>
        </a:solidFill>
        <a:latin typeface="+mn-lt"/>
        <a:ea typeface="+mn-ea"/>
        <a:cs typeface="+mn-cs"/>
      </a:defRPr>
    </a:lvl6pPr>
    <a:lvl7pPr marL="3128620" algn="l" defTabSz="1042873" rtl="0" eaLnBrk="1" latinLnBrk="0" hangingPunct="1">
      <a:defRPr sz="1369" kern="1200">
        <a:solidFill>
          <a:schemeClr val="tx1"/>
        </a:solidFill>
        <a:latin typeface="+mn-lt"/>
        <a:ea typeface="+mn-ea"/>
        <a:cs typeface="+mn-cs"/>
      </a:defRPr>
    </a:lvl7pPr>
    <a:lvl8pPr marL="3650056" algn="l" defTabSz="1042873" rtl="0" eaLnBrk="1" latinLnBrk="0" hangingPunct="1">
      <a:defRPr sz="1369" kern="1200">
        <a:solidFill>
          <a:schemeClr val="tx1"/>
        </a:solidFill>
        <a:latin typeface="+mn-lt"/>
        <a:ea typeface="+mn-ea"/>
        <a:cs typeface="+mn-cs"/>
      </a:defRPr>
    </a:lvl8pPr>
    <a:lvl9pPr marL="4171493" algn="l" defTabSz="1042873" rtl="0" eaLnBrk="1" latinLnBrk="0" hangingPunct="1">
      <a:defRPr sz="1369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89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6513" y="236538"/>
            <a:ext cx="6577012" cy="4651375"/>
          </a:xfrm>
          <a:ln/>
        </p:spPr>
      </p:sp>
      <p:sp>
        <p:nvSpPr>
          <p:cNvPr id="5089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8885" y="5059040"/>
            <a:ext cx="5435708" cy="4466755"/>
          </a:xfrm>
        </p:spPr>
        <p:txBody>
          <a:bodyPr/>
          <a:lstStyle/>
          <a:p>
            <a:pPr marL="228534" indent="-228534">
              <a:buAutoNum type="arabicPeriod"/>
            </a:pPr>
            <a:endParaRPr lang="ru-RU" dirty="0" smtClean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7624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854E13-6D1D-4D77-BFD6-D421C1083F60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953117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854E13-6D1D-4D77-BFD6-D421C1083F60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953117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854E13-6D1D-4D77-BFD6-D421C1083F60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953117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854E13-6D1D-4D77-BFD6-D421C1083F60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953117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854E13-6D1D-4D77-BFD6-D421C1083F60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953117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854E13-6D1D-4D77-BFD6-D421C1083F60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953117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89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6513" y="236538"/>
            <a:ext cx="6577012" cy="4651375"/>
          </a:xfrm>
          <a:ln/>
        </p:spPr>
      </p:sp>
      <p:sp>
        <p:nvSpPr>
          <p:cNvPr id="5089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8885" y="5059040"/>
            <a:ext cx="5435708" cy="4466755"/>
          </a:xfrm>
        </p:spPr>
        <p:txBody>
          <a:bodyPr/>
          <a:lstStyle/>
          <a:p>
            <a:pPr marL="228534" indent="-228534">
              <a:buAutoNum type="arabicPeriod"/>
            </a:pPr>
            <a:endParaRPr lang="ru-RU" dirty="0" smtClean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7624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http://www.tmkgroup.ru/_Illustrations/top3_eng.gif" TargetMode="External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282" name="Picture 2" descr="http://www.tmkgroup.ru/_Illustrations/top3_eng.gif"/>
          <p:cNvPicPr>
            <a:picLocks noChangeAspect="1" noChangeArrowheads="1"/>
          </p:cNvPicPr>
          <p:nvPr/>
        </p:nvPicPr>
        <p:blipFill>
          <a:blip r:embed="rId2" r:link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279"/>
          <a:stretch>
            <a:fillRect/>
          </a:stretch>
        </p:blipFill>
        <p:spPr bwMode="auto">
          <a:xfrm>
            <a:off x="5345906" y="0"/>
            <a:ext cx="5345907" cy="10639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28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603772" y="5207777"/>
            <a:ext cx="7484269" cy="927460"/>
          </a:xfrm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ru-RU" noProof="0" smtClean="0"/>
              <a:t>Образец подзаголовка</a:t>
            </a:r>
            <a:endParaRPr lang="en-GB" noProof="0" smtClean="0"/>
          </a:p>
        </p:txBody>
      </p:sp>
      <p:pic>
        <p:nvPicPr>
          <p:cNvPr id="225284" name="Picture 4" descr="http://www.tmkgroup.ru/_Illustrations/top3_eng.gif"/>
          <p:cNvPicPr>
            <a:picLocks noChangeAspect="1" noChangeArrowheads="1"/>
          </p:cNvPicPr>
          <p:nvPr/>
        </p:nvPicPr>
        <p:blipFill>
          <a:blip r:embed="rId2" r:link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904" t="54279"/>
          <a:stretch>
            <a:fillRect/>
          </a:stretch>
        </p:blipFill>
        <p:spPr bwMode="auto">
          <a:xfrm>
            <a:off x="1136006" y="0"/>
            <a:ext cx="4237745" cy="10639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285" name="Rectangle 5"/>
          <p:cNvSpPr>
            <a:spLocks noGrp="1" noChangeArrowheads="1"/>
          </p:cNvSpPr>
          <p:nvPr>
            <p:ph type="ctrTitle"/>
          </p:nvPr>
        </p:nvSpPr>
        <p:spPr>
          <a:xfrm>
            <a:off x="1176842" y="4096575"/>
            <a:ext cx="8336274" cy="1063954"/>
          </a:xfrm>
        </p:spPr>
        <p:txBody>
          <a:bodyPr/>
          <a:lstStyle>
            <a:lvl1pPr algn="ctr">
              <a:defRPr sz="3086">
                <a:solidFill>
                  <a:srgbClr val="D86C00"/>
                </a:solidFill>
              </a:defRPr>
            </a:lvl1pPr>
          </a:lstStyle>
          <a:p>
            <a:pPr lvl="0"/>
            <a:r>
              <a:rPr lang="ru-RU" noProof="0" smtClean="0"/>
              <a:t>Образец заголовка</a:t>
            </a:r>
            <a:endParaRPr lang="en-GB" noProof="0" smtClean="0"/>
          </a:p>
        </p:txBody>
      </p:sp>
      <p:pic>
        <p:nvPicPr>
          <p:cNvPr id="225286" name="Picture 6" descr="TMKeng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53"/>
          <a:stretch>
            <a:fillRect/>
          </a:stretch>
        </p:blipFill>
        <p:spPr bwMode="auto">
          <a:xfrm>
            <a:off x="0" y="0"/>
            <a:ext cx="1136005" cy="10639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EECE4442-EF87-49CA-83AE-5B1A30E97270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13631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306574" y="48998"/>
            <a:ext cx="2388951" cy="650972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36006" y="48998"/>
            <a:ext cx="6992372" cy="6509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9EA6480D-C2FC-4ACE-93BA-0D5B53BA4698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55120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01886" y="2348400"/>
            <a:ext cx="9088041" cy="162043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03772" y="4283816"/>
            <a:ext cx="7484269" cy="1931917"/>
          </a:xfrm>
        </p:spPr>
        <p:txBody>
          <a:bodyPr/>
          <a:lstStyle>
            <a:lvl1pPr marL="0" indent="0" algn="ctr">
              <a:buNone/>
              <a:defRPr/>
            </a:lvl1pPr>
            <a:lvl2pPr marL="503972" indent="0" algn="ctr">
              <a:buNone/>
              <a:defRPr/>
            </a:lvl2pPr>
            <a:lvl3pPr marL="1007943" indent="0" algn="ctr">
              <a:buNone/>
              <a:defRPr/>
            </a:lvl3pPr>
            <a:lvl4pPr marL="1511915" indent="0" algn="ctr">
              <a:buNone/>
              <a:defRPr/>
            </a:lvl4pPr>
            <a:lvl5pPr marL="2015886" indent="0" algn="ctr">
              <a:buNone/>
              <a:defRPr/>
            </a:lvl5pPr>
            <a:lvl6pPr marL="2519858" indent="0" algn="ctr">
              <a:buNone/>
              <a:defRPr/>
            </a:lvl6pPr>
            <a:lvl7pPr marL="3023829" indent="0" algn="ctr">
              <a:buNone/>
              <a:defRPr/>
            </a:lvl7pPr>
            <a:lvl8pPr marL="3527801" indent="0" algn="ctr">
              <a:buNone/>
              <a:defRPr/>
            </a:lvl8pPr>
            <a:lvl9pPr marL="4031772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52931F-AE9C-4EC4-870B-DBC86B85F39D}" type="datetime1">
              <a:rPr lang="ru-RU"/>
              <a:pPr>
                <a:defRPr/>
              </a:pPr>
              <a:t>28.06.2017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85C36531-2808-4853-AF1A-B11FC7B0E7D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6566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6FE106-63FA-4C41-BFCE-FBBD6A494842}" type="datetime1">
              <a:rPr lang="ru-RU"/>
              <a:pPr>
                <a:defRPr/>
              </a:pPr>
              <a:t>28.06.2017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8B25F9D3-CDC9-4B25-99F8-F501AE92FD2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277471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4580" y="4857792"/>
            <a:ext cx="9088041" cy="1501435"/>
          </a:xfrm>
        </p:spPr>
        <p:txBody>
          <a:bodyPr anchor="t"/>
          <a:lstStyle>
            <a:lvl1pPr algn="l">
              <a:defRPr sz="4409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44580" y="3204114"/>
            <a:ext cx="9088041" cy="1653678"/>
          </a:xfrm>
        </p:spPr>
        <p:txBody>
          <a:bodyPr anchor="b"/>
          <a:lstStyle>
            <a:lvl1pPr marL="0" indent="0">
              <a:buNone/>
              <a:defRPr sz="2205"/>
            </a:lvl1pPr>
            <a:lvl2pPr marL="503972" indent="0">
              <a:buNone/>
              <a:defRPr sz="1984"/>
            </a:lvl2pPr>
            <a:lvl3pPr marL="1007943" indent="0">
              <a:buNone/>
              <a:defRPr sz="1764"/>
            </a:lvl3pPr>
            <a:lvl4pPr marL="1511915" indent="0">
              <a:buNone/>
              <a:defRPr sz="1543"/>
            </a:lvl4pPr>
            <a:lvl5pPr marL="2015886" indent="0">
              <a:buNone/>
              <a:defRPr sz="1543"/>
            </a:lvl5pPr>
            <a:lvl6pPr marL="2519858" indent="0">
              <a:buNone/>
              <a:defRPr sz="1543"/>
            </a:lvl6pPr>
            <a:lvl7pPr marL="3023829" indent="0">
              <a:buNone/>
              <a:defRPr sz="1543"/>
            </a:lvl7pPr>
            <a:lvl8pPr marL="3527801" indent="0">
              <a:buNone/>
              <a:defRPr sz="1543"/>
            </a:lvl8pPr>
            <a:lvl9pPr marL="4031772" indent="0">
              <a:buNone/>
              <a:defRPr sz="1543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4923AC-1991-4835-98AB-5479BF53921E}" type="datetime1">
              <a:rPr lang="ru-RU"/>
              <a:pPr>
                <a:defRPr/>
              </a:pPr>
              <a:t>28.06.2017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B3F9A59F-0BFB-4FBF-982A-9FD6244BC04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349228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34591" y="1763925"/>
            <a:ext cx="4722217" cy="4989036"/>
          </a:xfrm>
        </p:spPr>
        <p:txBody>
          <a:bodyPr/>
          <a:lstStyle>
            <a:lvl1pPr>
              <a:defRPr sz="3086"/>
            </a:lvl1pPr>
            <a:lvl2pPr>
              <a:defRPr sz="2646"/>
            </a:lvl2pPr>
            <a:lvl3pPr>
              <a:defRPr sz="2205"/>
            </a:lvl3pPr>
            <a:lvl4pPr>
              <a:defRPr sz="1984"/>
            </a:lvl4pPr>
            <a:lvl5pPr>
              <a:defRPr sz="1984"/>
            </a:lvl5pPr>
            <a:lvl6pPr>
              <a:defRPr sz="1984"/>
            </a:lvl6pPr>
            <a:lvl7pPr>
              <a:defRPr sz="1984"/>
            </a:lvl7pPr>
            <a:lvl8pPr>
              <a:defRPr sz="1984"/>
            </a:lvl8pPr>
            <a:lvl9pPr>
              <a:defRPr sz="1984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435005" y="1763925"/>
            <a:ext cx="4722217" cy="4989036"/>
          </a:xfrm>
        </p:spPr>
        <p:txBody>
          <a:bodyPr/>
          <a:lstStyle>
            <a:lvl1pPr>
              <a:defRPr sz="3086"/>
            </a:lvl1pPr>
            <a:lvl2pPr>
              <a:defRPr sz="2646"/>
            </a:lvl2pPr>
            <a:lvl3pPr>
              <a:defRPr sz="2205"/>
            </a:lvl3pPr>
            <a:lvl4pPr>
              <a:defRPr sz="1984"/>
            </a:lvl4pPr>
            <a:lvl5pPr>
              <a:defRPr sz="1984"/>
            </a:lvl5pPr>
            <a:lvl6pPr>
              <a:defRPr sz="1984"/>
            </a:lvl6pPr>
            <a:lvl7pPr>
              <a:defRPr sz="1984"/>
            </a:lvl7pPr>
            <a:lvl8pPr>
              <a:defRPr sz="1984"/>
            </a:lvl8pPr>
            <a:lvl9pPr>
              <a:defRPr sz="1984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C88222-62D6-4BB6-B72D-2F5E7C5B0A1E}" type="datetime1">
              <a:rPr lang="ru-RU"/>
              <a:pPr>
                <a:defRPr/>
              </a:pPr>
              <a:t>28.06.2017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79B26F02-3AD1-40F3-915A-743E8C2D67E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187986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4591" y="1692178"/>
            <a:ext cx="4724074" cy="705219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34591" y="2397397"/>
            <a:ext cx="4724074" cy="4355563"/>
          </a:xfrm>
        </p:spPr>
        <p:txBody>
          <a:bodyPr/>
          <a:lstStyle>
            <a:lvl1pPr>
              <a:defRPr sz="2646"/>
            </a:lvl1pPr>
            <a:lvl2pPr>
              <a:defRPr sz="2205"/>
            </a:lvl2pPr>
            <a:lvl3pPr>
              <a:defRPr sz="1984"/>
            </a:lvl3pPr>
            <a:lvl4pPr>
              <a:defRPr sz="1764"/>
            </a:lvl4pPr>
            <a:lvl5pPr>
              <a:defRPr sz="1764"/>
            </a:lvl5pPr>
            <a:lvl6pPr>
              <a:defRPr sz="1764"/>
            </a:lvl6pPr>
            <a:lvl7pPr>
              <a:defRPr sz="1764"/>
            </a:lvl7pPr>
            <a:lvl8pPr>
              <a:defRPr sz="1764"/>
            </a:lvl8pPr>
            <a:lvl9pPr>
              <a:defRPr sz="1764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431293" y="1692178"/>
            <a:ext cx="4725930" cy="705219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5431293" y="2397397"/>
            <a:ext cx="4725930" cy="4355563"/>
          </a:xfrm>
        </p:spPr>
        <p:txBody>
          <a:bodyPr/>
          <a:lstStyle>
            <a:lvl1pPr>
              <a:defRPr sz="2646"/>
            </a:lvl1pPr>
            <a:lvl2pPr>
              <a:defRPr sz="2205"/>
            </a:lvl2pPr>
            <a:lvl3pPr>
              <a:defRPr sz="1984"/>
            </a:lvl3pPr>
            <a:lvl4pPr>
              <a:defRPr sz="1764"/>
            </a:lvl4pPr>
            <a:lvl5pPr>
              <a:defRPr sz="1764"/>
            </a:lvl5pPr>
            <a:lvl6pPr>
              <a:defRPr sz="1764"/>
            </a:lvl6pPr>
            <a:lvl7pPr>
              <a:defRPr sz="1764"/>
            </a:lvl7pPr>
            <a:lvl8pPr>
              <a:defRPr sz="1764"/>
            </a:lvl8pPr>
            <a:lvl9pPr>
              <a:defRPr sz="1764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1E96B5-890A-4136-BDC6-FA94023C708F}" type="datetime1">
              <a:rPr lang="ru-RU"/>
              <a:pPr>
                <a:defRPr/>
              </a:pPr>
              <a:t>28.06.2017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0446DBBF-9E2A-4021-86D6-DC35532A6AA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463219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44533C-B174-4C8A-B4CF-790F1DE67E76}" type="datetime1">
              <a:rPr lang="ru-RU"/>
              <a:pPr>
                <a:defRPr/>
              </a:pPr>
              <a:t>28.06.2017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1ADD0D9D-4F67-4CAF-9468-A774E050879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346219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905559-3A65-4A3E-8F8B-9E8CD627532F}" type="datetime1">
              <a:rPr lang="ru-RU"/>
              <a:pPr>
                <a:defRPr/>
              </a:pPr>
              <a:t>28.06.2017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0E7D99E1-6EE1-464E-96BA-BEA3E265748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172607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4591" y="300987"/>
            <a:ext cx="3517533" cy="1280945"/>
          </a:xfrm>
        </p:spPr>
        <p:txBody>
          <a:bodyPr anchor="b"/>
          <a:lstStyle>
            <a:lvl1pPr algn="l">
              <a:defRPr sz="2205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180202" y="300988"/>
            <a:ext cx="5977020" cy="6451973"/>
          </a:xfrm>
        </p:spPr>
        <p:txBody>
          <a:bodyPr/>
          <a:lstStyle>
            <a:lvl1pPr>
              <a:defRPr sz="3527"/>
            </a:lvl1pPr>
            <a:lvl2pPr>
              <a:defRPr sz="3086"/>
            </a:lvl2pPr>
            <a:lvl3pPr>
              <a:defRPr sz="2646"/>
            </a:lvl3pPr>
            <a:lvl4pPr>
              <a:defRPr sz="2205"/>
            </a:lvl4pPr>
            <a:lvl5pPr>
              <a:defRPr sz="2205"/>
            </a:lvl5pPr>
            <a:lvl6pPr>
              <a:defRPr sz="2205"/>
            </a:lvl6pPr>
            <a:lvl7pPr>
              <a:defRPr sz="2205"/>
            </a:lvl7pPr>
            <a:lvl8pPr>
              <a:defRPr sz="2205"/>
            </a:lvl8pPr>
            <a:lvl9pPr>
              <a:defRPr sz="2205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4591" y="1581933"/>
            <a:ext cx="3517533" cy="5171028"/>
          </a:xfrm>
        </p:spPr>
        <p:txBody>
          <a:bodyPr/>
          <a:lstStyle>
            <a:lvl1pPr marL="0" indent="0">
              <a:buNone/>
              <a:defRPr sz="1543"/>
            </a:lvl1pPr>
            <a:lvl2pPr marL="503972" indent="0">
              <a:buNone/>
              <a:defRPr sz="1323"/>
            </a:lvl2pPr>
            <a:lvl3pPr marL="1007943" indent="0">
              <a:buNone/>
              <a:defRPr sz="1102"/>
            </a:lvl3pPr>
            <a:lvl4pPr marL="1511915" indent="0">
              <a:buNone/>
              <a:defRPr sz="992"/>
            </a:lvl4pPr>
            <a:lvl5pPr marL="2015886" indent="0">
              <a:buNone/>
              <a:defRPr sz="992"/>
            </a:lvl5pPr>
            <a:lvl6pPr marL="2519858" indent="0">
              <a:buNone/>
              <a:defRPr sz="992"/>
            </a:lvl6pPr>
            <a:lvl7pPr marL="3023829" indent="0">
              <a:buNone/>
              <a:defRPr sz="992"/>
            </a:lvl7pPr>
            <a:lvl8pPr marL="3527801" indent="0">
              <a:buNone/>
              <a:defRPr sz="992"/>
            </a:lvl8pPr>
            <a:lvl9pPr marL="4031772" indent="0">
              <a:buNone/>
              <a:defRPr sz="992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A28709-F80B-4D80-8F43-5EE67A3405FB}" type="datetime1">
              <a:rPr lang="ru-RU"/>
              <a:pPr>
                <a:defRPr/>
              </a:pPr>
              <a:t>28.06.2017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B5759282-8B67-4D11-976C-D2F996EED70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33876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926A2A65-8351-46D5-83BB-DFFEA658ED2A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5230948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95670" y="5291772"/>
            <a:ext cx="6415088" cy="624724"/>
          </a:xfrm>
        </p:spPr>
        <p:txBody>
          <a:bodyPr anchor="b"/>
          <a:lstStyle>
            <a:lvl1pPr algn="l">
              <a:defRPr sz="2205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095670" y="675471"/>
            <a:ext cx="6415088" cy="4535805"/>
          </a:xfrm>
        </p:spPr>
        <p:txBody>
          <a:bodyPr/>
          <a:lstStyle>
            <a:lvl1pPr marL="0" indent="0">
              <a:buNone/>
              <a:defRPr sz="3527"/>
            </a:lvl1pPr>
            <a:lvl2pPr marL="503972" indent="0">
              <a:buNone/>
              <a:defRPr sz="3086"/>
            </a:lvl2pPr>
            <a:lvl3pPr marL="1007943" indent="0">
              <a:buNone/>
              <a:defRPr sz="2646"/>
            </a:lvl3pPr>
            <a:lvl4pPr marL="1511915" indent="0">
              <a:buNone/>
              <a:defRPr sz="2205"/>
            </a:lvl4pPr>
            <a:lvl5pPr marL="2015886" indent="0">
              <a:buNone/>
              <a:defRPr sz="2205"/>
            </a:lvl5pPr>
            <a:lvl6pPr marL="2519858" indent="0">
              <a:buNone/>
              <a:defRPr sz="2205"/>
            </a:lvl6pPr>
            <a:lvl7pPr marL="3023829" indent="0">
              <a:buNone/>
              <a:defRPr sz="2205"/>
            </a:lvl7pPr>
            <a:lvl8pPr marL="3527801" indent="0">
              <a:buNone/>
              <a:defRPr sz="2205"/>
            </a:lvl8pPr>
            <a:lvl9pPr marL="4031772" indent="0">
              <a:buNone/>
              <a:defRPr sz="2205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095670" y="5916496"/>
            <a:ext cx="6415088" cy="887211"/>
          </a:xfrm>
        </p:spPr>
        <p:txBody>
          <a:bodyPr/>
          <a:lstStyle>
            <a:lvl1pPr marL="0" indent="0">
              <a:buNone/>
              <a:defRPr sz="1543"/>
            </a:lvl1pPr>
            <a:lvl2pPr marL="503972" indent="0">
              <a:buNone/>
              <a:defRPr sz="1323"/>
            </a:lvl2pPr>
            <a:lvl3pPr marL="1007943" indent="0">
              <a:buNone/>
              <a:defRPr sz="1102"/>
            </a:lvl3pPr>
            <a:lvl4pPr marL="1511915" indent="0">
              <a:buNone/>
              <a:defRPr sz="992"/>
            </a:lvl4pPr>
            <a:lvl5pPr marL="2015886" indent="0">
              <a:buNone/>
              <a:defRPr sz="992"/>
            </a:lvl5pPr>
            <a:lvl6pPr marL="2519858" indent="0">
              <a:buNone/>
              <a:defRPr sz="992"/>
            </a:lvl6pPr>
            <a:lvl7pPr marL="3023829" indent="0">
              <a:buNone/>
              <a:defRPr sz="992"/>
            </a:lvl7pPr>
            <a:lvl8pPr marL="3527801" indent="0">
              <a:buNone/>
              <a:defRPr sz="992"/>
            </a:lvl8pPr>
            <a:lvl9pPr marL="4031772" indent="0">
              <a:buNone/>
              <a:defRPr sz="992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B722EF-0121-4B03-B007-8A0E22E447CB}" type="datetime1">
              <a:rPr lang="ru-RU"/>
              <a:pPr>
                <a:defRPr/>
              </a:pPr>
              <a:t>28.06.2017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69407F1C-ED19-4E68-B62C-97213C64B6C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787964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94E7D5-97D9-4308-8B03-9ACF1B8DA29A}" type="datetime1">
              <a:rPr lang="ru-RU"/>
              <a:pPr>
                <a:defRPr/>
              </a:pPr>
              <a:t>28.06.2017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B394F01B-EB3F-42EF-896C-214A73837FB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123619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751564" y="302738"/>
            <a:ext cx="2405658" cy="645022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4591" y="302738"/>
            <a:ext cx="7038777" cy="645022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7CFB34-55EA-4A20-BE20-75748D0A075A}" type="datetime1">
              <a:rPr lang="ru-RU"/>
              <a:pPr>
                <a:defRPr/>
              </a:pPr>
              <a:t>28.06.2017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3DACC879-6059-423F-A909-9FE13155058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90670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4580" y="4857792"/>
            <a:ext cx="9088041" cy="1501435"/>
          </a:xfrm>
        </p:spPr>
        <p:txBody>
          <a:bodyPr anchor="t"/>
          <a:lstStyle>
            <a:lvl1pPr algn="l">
              <a:defRPr sz="4409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44580" y="3204114"/>
            <a:ext cx="9088041" cy="1653678"/>
          </a:xfrm>
        </p:spPr>
        <p:txBody>
          <a:bodyPr anchor="b"/>
          <a:lstStyle>
            <a:lvl1pPr marL="0" indent="0">
              <a:buNone/>
              <a:defRPr sz="2205"/>
            </a:lvl1pPr>
            <a:lvl2pPr marL="503972" indent="0">
              <a:buNone/>
              <a:defRPr sz="1984"/>
            </a:lvl2pPr>
            <a:lvl3pPr marL="1007943" indent="0">
              <a:buNone/>
              <a:defRPr sz="1764"/>
            </a:lvl3pPr>
            <a:lvl4pPr marL="1511915" indent="0">
              <a:buNone/>
              <a:defRPr sz="1543"/>
            </a:lvl4pPr>
            <a:lvl5pPr marL="2015886" indent="0">
              <a:buNone/>
              <a:defRPr sz="1543"/>
            </a:lvl5pPr>
            <a:lvl6pPr marL="2519858" indent="0">
              <a:buNone/>
              <a:defRPr sz="1543"/>
            </a:lvl6pPr>
            <a:lvl7pPr marL="3023829" indent="0">
              <a:buNone/>
              <a:defRPr sz="1543"/>
            </a:lvl7pPr>
            <a:lvl8pPr marL="3527801" indent="0">
              <a:buNone/>
              <a:defRPr sz="1543"/>
            </a:lvl8pPr>
            <a:lvl9pPr marL="4031772" indent="0">
              <a:buNone/>
              <a:defRPr sz="1543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71E73110-B274-4605-AB12-A466DC8609AA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105851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269654" y="1478687"/>
            <a:ext cx="4289719" cy="5080031"/>
          </a:xfrm>
        </p:spPr>
        <p:txBody>
          <a:bodyPr/>
          <a:lstStyle>
            <a:lvl1pPr>
              <a:defRPr sz="3086"/>
            </a:lvl1pPr>
            <a:lvl2pPr>
              <a:defRPr sz="2646"/>
            </a:lvl2pPr>
            <a:lvl3pPr>
              <a:defRPr sz="2205"/>
            </a:lvl3pPr>
            <a:lvl4pPr>
              <a:defRPr sz="1984"/>
            </a:lvl4pPr>
            <a:lvl5pPr>
              <a:defRPr sz="1984"/>
            </a:lvl5pPr>
            <a:lvl6pPr>
              <a:defRPr sz="1984"/>
            </a:lvl6pPr>
            <a:lvl7pPr>
              <a:defRPr sz="1984"/>
            </a:lvl7pPr>
            <a:lvl8pPr>
              <a:defRPr sz="1984"/>
            </a:lvl8pPr>
            <a:lvl9pPr>
              <a:defRPr sz="1984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737569" y="1478687"/>
            <a:ext cx="4289718" cy="5080031"/>
          </a:xfrm>
        </p:spPr>
        <p:txBody>
          <a:bodyPr/>
          <a:lstStyle>
            <a:lvl1pPr>
              <a:defRPr sz="3086"/>
            </a:lvl1pPr>
            <a:lvl2pPr>
              <a:defRPr sz="2646"/>
            </a:lvl2pPr>
            <a:lvl3pPr>
              <a:defRPr sz="2205"/>
            </a:lvl3pPr>
            <a:lvl4pPr>
              <a:defRPr sz="1984"/>
            </a:lvl4pPr>
            <a:lvl5pPr>
              <a:defRPr sz="1984"/>
            </a:lvl5pPr>
            <a:lvl6pPr>
              <a:defRPr sz="1984"/>
            </a:lvl6pPr>
            <a:lvl7pPr>
              <a:defRPr sz="1984"/>
            </a:lvl7pPr>
            <a:lvl8pPr>
              <a:defRPr sz="1984"/>
            </a:lvl8pPr>
            <a:lvl9pPr>
              <a:defRPr sz="1984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4E237FE2-B7AD-424C-84D8-5F15F88FD72F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070353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4591" y="302737"/>
            <a:ext cx="9622632" cy="1259946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4591" y="1692178"/>
            <a:ext cx="4724074" cy="705219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34591" y="2397397"/>
            <a:ext cx="4724074" cy="4355563"/>
          </a:xfrm>
        </p:spPr>
        <p:txBody>
          <a:bodyPr/>
          <a:lstStyle>
            <a:lvl1pPr>
              <a:defRPr sz="2646"/>
            </a:lvl1pPr>
            <a:lvl2pPr>
              <a:defRPr sz="2205"/>
            </a:lvl2pPr>
            <a:lvl3pPr>
              <a:defRPr sz="1984"/>
            </a:lvl3pPr>
            <a:lvl4pPr>
              <a:defRPr sz="1764"/>
            </a:lvl4pPr>
            <a:lvl5pPr>
              <a:defRPr sz="1764"/>
            </a:lvl5pPr>
            <a:lvl6pPr>
              <a:defRPr sz="1764"/>
            </a:lvl6pPr>
            <a:lvl7pPr>
              <a:defRPr sz="1764"/>
            </a:lvl7pPr>
            <a:lvl8pPr>
              <a:defRPr sz="1764"/>
            </a:lvl8pPr>
            <a:lvl9pPr>
              <a:defRPr sz="1764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431293" y="1692178"/>
            <a:ext cx="4725930" cy="705219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5431293" y="2397397"/>
            <a:ext cx="4725930" cy="4355563"/>
          </a:xfrm>
        </p:spPr>
        <p:txBody>
          <a:bodyPr/>
          <a:lstStyle>
            <a:lvl1pPr>
              <a:defRPr sz="2646"/>
            </a:lvl1pPr>
            <a:lvl2pPr>
              <a:defRPr sz="2205"/>
            </a:lvl2pPr>
            <a:lvl3pPr>
              <a:defRPr sz="1984"/>
            </a:lvl3pPr>
            <a:lvl4pPr>
              <a:defRPr sz="1764"/>
            </a:lvl4pPr>
            <a:lvl5pPr>
              <a:defRPr sz="1764"/>
            </a:lvl5pPr>
            <a:lvl6pPr>
              <a:defRPr sz="1764"/>
            </a:lvl6pPr>
            <a:lvl7pPr>
              <a:defRPr sz="1764"/>
            </a:lvl7pPr>
            <a:lvl8pPr>
              <a:defRPr sz="1764"/>
            </a:lvl8pPr>
            <a:lvl9pPr>
              <a:defRPr sz="1764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0AEAE1DD-8EE6-46E2-AD87-C7876ADA66B2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517548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EBCA34EA-29F7-488F-AB2C-6A2206483A26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209997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7D079E0D-94E0-49B1-A8A8-87C3753FABC6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50038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4591" y="300987"/>
            <a:ext cx="3517533" cy="1280945"/>
          </a:xfrm>
        </p:spPr>
        <p:txBody>
          <a:bodyPr anchor="b"/>
          <a:lstStyle>
            <a:lvl1pPr algn="l">
              <a:defRPr sz="2205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180202" y="300988"/>
            <a:ext cx="5977020" cy="6451973"/>
          </a:xfrm>
        </p:spPr>
        <p:txBody>
          <a:bodyPr/>
          <a:lstStyle>
            <a:lvl1pPr>
              <a:defRPr sz="3527"/>
            </a:lvl1pPr>
            <a:lvl2pPr>
              <a:defRPr sz="3086"/>
            </a:lvl2pPr>
            <a:lvl3pPr>
              <a:defRPr sz="2646"/>
            </a:lvl3pPr>
            <a:lvl4pPr>
              <a:defRPr sz="2205"/>
            </a:lvl4pPr>
            <a:lvl5pPr>
              <a:defRPr sz="2205"/>
            </a:lvl5pPr>
            <a:lvl6pPr>
              <a:defRPr sz="2205"/>
            </a:lvl6pPr>
            <a:lvl7pPr>
              <a:defRPr sz="2205"/>
            </a:lvl7pPr>
            <a:lvl8pPr>
              <a:defRPr sz="2205"/>
            </a:lvl8pPr>
            <a:lvl9pPr>
              <a:defRPr sz="2205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4591" y="1581933"/>
            <a:ext cx="3517533" cy="5171028"/>
          </a:xfrm>
        </p:spPr>
        <p:txBody>
          <a:bodyPr/>
          <a:lstStyle>
            <a:lvl1pPr marL="0" indent="0">
              <a:buNone/>
              <a:defRPr sz="1543"/>
            </a:lvl1pPr>
            <a:lvl2pPr marL="503972" indent="0">
              <a:buNone/>
              <a:defRPr sz="1323"/>
            </a:lvl2pPr>
            <a:lvl3pPr marL="1007943" indent="0">
              <a:buNone/>
              <a:defRPr sz="1102"/>
            </a:lvl3pPr>
            <a:lvl4pPr marL="1511915" indent="0">
              <a:buNone/>
              <a:defRPr sz="992"/>
            </a:lvl4pPr>
            <a:lvl5pPr marL="2015886" indent="0">
              <a:buNone/>
              <a:defRPr sz="992"/>
            </a:lvl5pPr>
            <a:lvl6pPr marL="2519858" indent="0">
              <a:buNone/>
              <a:defRPr sz="992"/>
            </a:lvl6pPr>
            <a:lvl7pPr marL="3023829" indent="0">
              <a:buNone/>
              <a:defRPr sz="992"/>
            </a:lvl7pPr>
            <a:lvl8pPr marL="3527801" indent="0">
              <a:buNone/>
              <a:defRPr sz="992"/>
            </a:lvl8pPr>
            <a:lvl9pPr marL="4031772" indent="0">
              <a:buNone/>
              <a:defRPr sz="992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5D96159D-EB0D-4B23-A101-AB10213DE3FC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393476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95670" y="5291772"/>
            <a:ext cx="6415088" cy="624724"/>
          </a:xfrm>
        </p:spPr>
        <p:txBody>
          <a:bodyPr anchor="b"/>
          <a:lstStyle>
            <a:lvl1pPr algn="l">
              <a:defRPr sz="2205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095670" y="675471"/>
            <a:ext cx="6415088" cy="4535805"/>
          </a:xfrm>
        </p:spPr>
        <p:txBody>
          <a:bodyPr/>
          <a:lstStyle>
            <a:lvl1pPr marL="0" indent="0">
              <a:buNone/>
              <a:defRPr sz="3527"/>
            </a:lvl1pPr>
            <a:lvl2pPr marL="503972" indent="0">
              <a:buNone/>
              <a:defRPr sz="3086"/>
            </a:lvl2pPr>
            <a:lvl3pPr marL="1007943" indent="0">
              <a:buNone/>
              <a:defRPr sz="2646"/>
            </a:lvl3pPr>
            <a:lvl4pPr marL="1511915" indent="0">
              <a:buNone/>
              <a:defRPr sz="2205"/>
            </a:lvl4pPr>
            <a:lvl5pPr marL="2015886" indent="0">
              <a:buNone/>
              <a:defRPr sz="2205"/>
            </a:lvl5pPr>
            <a:lvl6pPr marL="2519858" indent="0">
              <a:buNone/>
              <a:defRPr sz="2205"/>
            </a:lvl6pPr>
            <a:lvl7pPr marL="3023829" indent="0">
              <a:buNone/>
              <a:defRPr sz="2205"/>
            </a:lvl7pPr>
            <a:lvl8pPr marL="3527801" indent="0">
              <a:buNone/>
              <a:defRPr sz="2205"/>
            </a:lvl8pPr>
            <a:lvl9pPr marL="4031772" indent="0">
              <a:buNone/>
              <a:defRPr sz="2205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095670" y="5916496"/>
            <a:ext cx="6415088" cy="887211"/>
          </a:xfrm>
        </p:spPr>
        <p:txBody>
          <a:bodyPr/>
          <a:lstStyle>
            <a:lvl1pPr marL="0" indent="0">
              <a:buNone/>
              <a:defRPr sz="1543"/>
            </a:lvl1pPr>
            <a:lvl2pPr marL="503972" indent="0">
              <a:buNone/>
              <a:defRPr sz="1323"/>
            </a:lvl2pPr>
            <a:lvl3pPr marL="1007943" indent="0">
              <a:buNone/>
              <a:defRPr sz="1102"/>
            </a:lvl3pPr>
            <a:lvl4pPr marL="1511915" indent="0">
              <a:buNone/>
              <a:defRPr sz="992"/>
            </a:lvl4pPr>
            <a:lvl5pPr marL="2015886" indent="0">
              <a:buNone/>
              <a:defRPr sz="992"/>
            </a:lvl5pPr>
            <a:lvl6pPr marL="2519858" indent="0">
              <a:buNone/>
              <a:defRPr sz="992"/>
            </a:lvl6pPr>
            <a:lvl7pPr marL="3023829" indent="0">
              <a:buNone/>
              <a:defRPr sz="992"/>
            </a:lvl7pPr>
            <a:lvl8pPr marL="3527801" indent="0">
              <a:buNone/>
              <a:defRPr sz="992"/>
            </a:lvl8pPr>
            <a:lvl9pPr marL="4031772" indent="0">
              <a:buNone/>
              <a:defRPr sz="992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482520F2-0181-4D34-BECF-09FABCB79754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51887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http://www.tmkgroup.ru/_Illustrations/top3_eng.gif" TargetMode="Externa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258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69654" y="1478687"/>
            <a:ext cx="8757634" cy="50800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GB" smtClean="0"/>
          </a:p>
        </p:txBody>
      </p:sp>
      <p:sp>
        <p:nvSpPr>
          <p:cNvPr id="224259" name="Rectangle 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651329" y="7223689"/>
            <a:ext cx="2494756" cy="2169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992" b="0">
                <a:effectLst/>
                <a:latin typeface="+mn-lt"/>
              </a:defRPr>
            </a:lvl1pPr>
          </a:lstStyle>
          <a:p>
            <a:fld id="{7BD6871D-1A9C-4236-8630-FDBCAE4B1042}" type="slidenum">
              <a:rPr lang="en-GB"/>
              <a:pPr/>
              <a:t>‹#›</a:t>
            </a:fld>
            <a:endParaRPr lang="en-GB"/>
          </a:p>
        </p:txBody>
      </p:sp>
      <p:pic>
        <p:nvPicPr>
          <p:cNvPr id="224260" name="Picture 4" descr="http://www.tmkgroup.ru/_Illustrations/top3_eng.gif"/>
          <p:cNvPicPr>
            <a:picLocks noChangeAspect="1" noChangeArrowheads="1"/>
          </p:cNvPicPr>
          <p:nvPr/>
        </p:nvPicPr>
        <p:blipFill>
          <a:blip r:embed="rId14" r:link="rId1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279"/>
          <a:stretch>
            <a:fillRect/>
          </a:stretch>
        </p:blipFill>
        <p:spPr bwMode="auto">
          <a:xfrm rot="16200000">
            <a:off x="-1469572" y="4946674"/>
            <a:ext cx="4082574" cy="11434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4261" name="Picture 5" descr="http://www.tmkgroup.ru/_Illustrations/top3_eng.gif"/>
          <p:cNvPicPr>
            <a:picLocks noChangeAspect="1" noChangeArrowheads="1"/>
          </p:cNvPicPr>
          <p:nvPr/>
        </p:nvPicPr>
        <p:blipFill>
          <a:blip r:embed="rId14" r:link="rId1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904" t="54279"/>
          <a:stretch>
            <a:fillRect/>
          </a:stretch>
        </p:blipFill>
        <p:spPr bwMode="auto">
          <a:xfrm rot="16200000">
            <a:off x="-961219" y="1407450"/>
            <a:ext cx="3065868" cy="11434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4262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1136006" y="48999"/>
            <a:ext cx="9559520" cy="10552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GB" smtClean="0"/>
          </a:p>
        </p:txBody>
      </p:sp>
      <p:grpSp>
        <p:nvGrpSpPr>
          <p:cNvPr id="224263" name="Group 7"/>
          <p:cNvGrpSpPr>
            <a:grpSpLocks/>
          </p:cNvGrpSpPr>
          <p:nvPr/>
        </p:nvGrpSpPr>
        <p:grpSpPr bwMode="auto">
          <a:xfrm>
            <a:off x="1137862" y="1060454"/>
            <a:ext cx="9011936" cy="237990"/>
            <a:chOff x="607" y="588"/>
            <a:chExt cx="4717" cy="136"/>
          </a:xfrm>
        </p:grpSpPr>
        <p:sp>
          <p:nvSpPr>
            <p:cNvPr id="224264" name="AutoShape 8"/>
            <p:cNvSpPr>
              <a:spLocks noChangeArrowheads="1"/>
            </p:cNvSpPr>
            <p:nvPr/>
          </p:nvSpPr>
          <p:spPr bwMode="gray">
            <a:xfrm flipH="1">
              <a:off x="607" y="588"/>
              <a:ext cx="4474" cy="135"/>
            </a:xfrm>
            <a:prstGeom prst="roundRect">
              <a:avLst>
                <a:gd name="adj" fmla="val 0"/>
              </a:avLst>
            </a:prstGeom>
            <a:solidFill>
              <a:srgbClr val="FF993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sz="1258"/>
            </a:p>
          </p:txBody>
        </p:sp>
        <p:sp>
          <p:nvSpPr>
            <p:cNvPr id="224265" name="AutoShape 9"/>
            <p:cNvSpPr>
              <a:spLocks noChangeArrowheads="1"/>
            </p:cNvSpPr>
            <p:nvPr/>
          </p:nvSpPr>
          <p:spPr bwMode="gray">
            <a:xfrm>
              <a:off x="5072" y="588"/>
              <a:ext cx="252" cy="136"/>
            </a:xfrm>
            <a:prstGeom prst="flowChartDelay">
              <a:avLst/>
            </a:prstGeom>
            <a:solidFill>
              <a:srgbClr val="FF993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sz="1258"/>
            </a:p>
          </p:txBody>
        </p:sp>
      </p:grpSp>
      <p:pic>
        <p:nvPicPr>
          <p:cNvPr id="224266" name="Picture 10" descr="TMKeng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53"/>
          <a:stretch>
            <a:fillRect/>
          </a:stretch>
        </p:blipFill>
        <p:spPr bwMode="auto">
          <a:xfrm>
            <a:off x="0" y="0"/>
            <a:ext cx="1136005" cy="10639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2646" b="1">
          <a:solidFill>
            <a:srgbClr val="FF9933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646" b="1">
          <a:solidFill>
            <a:srgbClr val="FF9933"/>
          </a:solidFill>
          <a:latin typeface="Arial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646" b="1">
          <a:solidFill>
            <a:srgbClr val="FF9933"/>
          </a:solidFill>
          <a:latin typeface="Arial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646" b="1">
          <a:solidFill>
            <a:srgbClr val="FF9933"/>
          </a:solidFill>
          <a:latin typeface="Arial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646" b="1">
          <a:solidFill>
            <a:srgbClr val="FF9933"/>
          </a:solidFill>
          <a:latin typeface="Arial" pitchFamily="34" charset="0"/>
        </a:defRPr>
      </a:lvl5pPr>
      <a:lvl6pPr marL="503972" algn="l" rtl="0" eaLnBrk="1" fontAlgn="base" hangingPunct="1">
        <a:spcBef>
          <a:spcPct val="0"/>
        </a:spcBef>
        <a:spcAft>
          <a:spcPct val="0"/>
        </a:spcAft>
        <a:defRPr sz="2646" b="1">
          <a:solidFill>
            <a:srgbClr val="FF9933"/>
          </a:solidFill>
          <a:latin typeface="Arial" pitchFamily="34" charset="0"/>
        </a:defRPr>
      </a:lvl6pPr>
      <a:lvl7pPr marL="1007943" algn="l" rtl="0" eaLnBrk="1" fontAlgn="base" hangingPunct="1">
        <a:spcBef>
          <a:spcPct val="0"/>
        </a:spcBef>
        <a:spcAft>
          <a:spcPct val="0"/>
        </a:spcAft>
        <a:defRPr sz="2646" b="1">
          <a:solidFill>
            <a:srgbClr val="FF9933"/>
          </a:solidFill>
          <a:latin typeface="Arial" pitchFamily="34" charset="0"/>
        </a:defRPr>
      </a:lvl7pPr>
      <a:lvl8pPr marL="1511915" algn="l" rtl="0" eaLnBrk="1" fontAlgn="base" hangingPunct="1">
        <a:spcBef>
          <a:spcPct val="0"/>
        </a:spcBef>
        <a:spcAft>
          <a:spcPct val="0"/>
        </a:spcAft>
        <a:defRPr sz="2646" b="1">
          <a:solidFill>
            <a:srgbClr val="FF9933"/>
          </a:solidFill>
          <a:latin typeface="Arial" pitchFamily="34" charset="0"/>
        </a:defRPr>
      </a:lvl8pPr>
      <a:lvl9pPr marL="2015886" algn="l" rtl="0" eaLnBrk="1" fontAlgn="base" hangingPunct="1">
        <a:spcBef>
          <a:spcPct val="0"/>
        </a:spcBef>
        <a:spcAft>
          <a:spcPct val="0"/>
        </a:spcAft>
        <a:defRPr sz="2646" b="1">
          <a:solidFill>
            <a:srgbClr val="FF9933"/>
          </a:solidFill>
          <a:latin typeface="Arial" pitchFamily="34" charset="0"/>
        </a:defRPr>
      </a:lvl9pPr>
    </p:titleStyle>
    <p:bodyStyle>
      <a:lvl1pPr marL="293983" indent="-293983" algn="l" rtl="0" eaLnBrk="1" fontAlgn="base" hangingPunct="1">
        <a:spcBef>
          <a:spcPct val="20000"/>
        </a:spcBef>
        <a:spcAft>
          <a:spcPct val="0"/>
        </a:spcAft>
        <a:buClr>
          <a:srgbClr val="FF9933"/>
        </a:buClr>
        <a:buFont typeface="Wingdings" pitchFamily="2" charset="2"/>
        <a:buChar char="§"/>
        <a:defRPr sz="1323">
          <a:solidFill>
            <a:schemeClr val="tx1"/>
          </a:solidFill>
          <a:latin typeface="+mn-lt"/>
          <a:ea typeface="+mn-ea"/>
          <a:cs typeface="+mn-cs"/>
        </a:defRPr>
      </a:lvl1pPr>
      <a:lvl2pPr marL="577467" indent="-281735" algn="l" rtl="0" eaLnBrk="1" fontAlgn="base" hangingPunct="1">
        <a:spcBef>
          <a:spcPct val="20000"/>
        </a:spcBef>
        <a:spcAft>
          <a:spcPct val="0"/>
        </a:spcAft>
        <a:buClr>
          <a:srgbClr val="FF9933"/>
        </a:buClr>
        <a:buChar char="–"/>
        <a:defRPr sz="1323">
          <a:solidFill>
            <a:schemeClr val="tx1"/>
          </a:solidFill>
          <a:latin typeface="+mn-lt"/>
        </a:defRPr>
      </a:lvl2pPr>
      <a:lvl3pPr marL="892450" indent="-313233" algn="l" rtl="0" eaLnBrk="1" fontAlgn="base" hangingPunct="1">
        <a:spcBef>
          <a:spcPct val="20000"/>
        </a:spcBef>
        <a:spcAft>
          <a:spcPct val="0"/>
        </a:spcAft>
        <a:buClr>
          <a:srgbClr val="FF9933"/>
        </a:buClr>
        <a:buChar char="•"/>
        <a:defRPr sz="1323">
          <a:solidFill>
            <a:schemeClr val="tx1"/>
          </a:solidFill>
          <a:latin typeface="+mn-lt"/>
        </a:defRPr>
      </a:lvl3pPr>
      <a:lvl4pPr marL="1165434" indent="-271235" algn="l" rtl="0" eaLnBrk="1" fontAlgn="base" hangingPunct="1">
        <a:spcBef>
          <a:spcPct val="20000"/>
        </a:spcBef>
        <a:spcAft>
          <a:spcPct val="0"/>
        </a:spcAft>
        <a:buClr>
          <a:srgbClr val="FF9933"/>
        </a:buClr>
        <a:buChar char="–"/>
        <a:defRPr sz="1323">
          <a:solidFill>
            <a:schemeClr val="tx1"/>
          </a:solidFill>
          <a:latin typeface="+mn-lt"/>
        </a:defRPr>
      </a:lvl4pPr>
      <a:lvl5pPr marL="1469917" indent="-302733" algn="l" rtl="0" eaLnBrk="1" fontAlgn="base" hangingPunct="1">
        <a:spcBef>
          <a:spcPct val="20000"/>
        </a:spcBef>
        <a:spcAft>
          <a:spcPct val="0"/>
        </a:spcAft>
        <a:buClr>
          <a:srgbClr val="FF9933"/>
        </a:buClr>
        <a:buChar char="»"/>
        <a:defRPr sz="1323">
          <a:solidFill>
            <a:schemeClr val="tx1"/>
          </a:solidFill>
          <a:latin typeface="+mn-lt"/>
        </a:defRPr>
      </a:lvl5pPr>
      <a:lvl6pPr marL="1973889" indent="-302733" algn="l" rtl="0" eaLnBrk="1" fontAlgn="base" hangingPunct="1">
        <a:spcBef>
          <a:spcPct val="20000"/>
        </a:spcBef>
        <a:spcAft>
          <a:spcPct val="0"/>
        </a:spcAft>
        <a:buClr>
          <a:srgbClr val="FF9933"/>
        </a:buClr>
        <a:buChar char="»"/>
        <a:defRPr sz="1323">
          <a:solidFill>
            <a:schemeClr val="tx1"/>
          </a:solidFill>
          <a:latin typeface="+mn-lt"/>
        </a:defRPr>
      </a:lvl6pPr>
      <a:lvl7pPr marL="2477860" indent="-302733" algn="l" rtl="0" eaLnBrk="1" fontAlgn="base" hangingPunct="1">
        <a:spcBef>
          <a:spcPct val="20000"/>
        </a:spcBef>
        <a:spcAft>
          <a:spcPct val="0"/>
        </a:spcAft>
        <a:buClr>
          <a:srgbClr val="FF9933"/>
        </a:buClr>
        <a:buChar char="»"/>
        <a:defRPr sz="1323">
          <a:solidFill>
            <a:schemeClr val="tx1"/>
          </a:solidFill>
          <a:latin typeface="+mn-lt"/>
        </a:defRPr>
      </a:lvl7pPr>
      <a:lvl8pPr marL="2981832" indent="-302733" algn="l" rtl="0" eaLnBrk="1" fontAlgn="base" hangingPunct="1">
        <a:spcBef>
          <a:spcPct val="20000"/>
        </a:spcBef>
        <a:spcAft>
          <a:spcPct val="0"/>
        </a:spcAft>
        <a:buClr>
          <a:srgbClr val="FF9933"/>
        </a:buClr>
        <a:buChar char="»"/>
        <a:defRPr sz="1323">
          <a:solidFill>
            <a:schemeClr val="tx1"/>
          </a:solidFill>
          <a:latin typeface="+mn-lt"/>
        </a:defRPr>
      </a:lvl8pPr>
      <a:lvl9pPr marL="3485803" indent="-302733" algn="l" rtl="0" eaLnBrk="1" fontAlgn="base" hangingPunct="1">
        <a:spcBef>
          <a:spcPct val="20000"/>
        </a:spcBef>
        <a:spcAft>
          <a:spcPct val="0"/>
        </a:spcAft>
        <a:buClr>
          <a:srgbClr val="FF9933"/>
        </a:buClr>
        <a:buChar char="»"/>
        <a:defRPr sz="1323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688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34591" y="302737"/>
            <a:ext cx="9622632" cy="12599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50688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34591" y="1763925"/>
            <a:ext cx="9622632" cy="49890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534591" y="6884204"/>
            <a:ext cx="2494756" cy="5249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543" b="0" smtClean="0">
                <a:effectLst/>
                <a:latin typeface="+mn-lt"/>
              </a:defRPr>
            </a:lvl1pPr>
          </a:lstStyle>
          <a:p>
            <a:pPr>
              <a:defRPr/>
            </a:pPr>
            <a:fld id="{FCB6B9FC-7A97-4897-938E-D416B5570866}" type="datetime1">
              <a:rPr lang="ru-RU"/>
              <a:pPr>
                <a:defRPr/>
              </a:pPr>
              <a:t>28.06.2017</a:t>
            </a:fld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3036" y="6884204"/>
            <a:ext cx="3385741" cy="5249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543" b="0" smtClean="0">
                <a:effectLst/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662466" y="6884204"/>
            <a:ext cx="2494756" cy="5249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543" b="0">
                <a:effectLst/>
                <a:latin typeface="+mn-lt"/>
              </a:defRPr>
            </a:lvl1pPr>
          </a:lstStyle>
          <a:p>
            <a:pPr>
              <a:defRPr/>
            </a:pPr>
            <a:fld id="{AECB51FF-5631-41C6-A517-91EB2D1B656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85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850">
          <a:solidFill>
            <a:schemeClr val="tx2"/>
          </a:solidFill>
          <a:latin typeface="Arial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850">
          <a:solidFill>
            <a:schemeClr val="tx2"/>
          </a:solidFill>
          <a:latin typeface="Arial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850">
          <a:solidFill>
            <a:schemeClr val="tx2"/>
          </a:solidFill>
          <a:latin typeface="Arial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850">
          <a:solidFill>
            <a:schemeClr val="tx2"/>
          </a:solidFill>
          <a:latin typeface="Arial" pitchFamily="34" charset="0"/>
        </a:defRPr>
      </a:lvl5pPr>
      <a:lvl6pPr marL="503972" algn="ctr" rtl="0" fontAlgn="base">
        <a:spcBef>
          <a:spcPct val="0"/>
        </a:spcBef>
        <a:spcAft>
          <a:spcPct val="0"/>
        </a:spcAft>
        <a:defRPr sz="4850">
          <a:solidFill>
            <a:schemeClr val="tx2"/>
          </a:solidFill>
          <a:latin typeface="Arial" pitchFamily="34" charset="0"/>
        </a:defRPr>
      </a:lvl6pPr>
      <a:lvl7pPr marL="1007943" algn="ctr" rtl="0" fontAlgn="base">
        <a:spcBef>
          <a:spcPct val="0"/>
        </a:spcBef>
        <a:spcAft>
          <a:spcPct val="0"/>
        </a:spcAft>
        <a:defRPr sz="4850">
          <a:solidFill>
            <a:schemeClr val="tx2"/>
          </a:solidFill>
          <a:latin typeface="Arial" pitchFamily="34" charset="0"/>
        </a:defRPr>
      </a:lvl7pPr>
      <a:lvl8pPr marL="1511915" algn="ctr" rtl="0" fontAlgn="base">
        <a:spcBef>
          <a:spcPct val="0"/>
        </a:spcBef>
        <a:spcAft>
          <a:spcPct val="0"/>
        </a:spcAft>
        <a:defRPr sz="4850">
          <a:solidFill>
            <a:schemeClr val="tx2"/>
          </a:solidFill>
          <a:latin typeface="Arial" pitchFamily="34" charset="0"/>
        </a:defRPr>
      </a:lvl8pPr>
      <a:lvl9pPr marL="2015886" algn="ctr" rtl="0" fontAlgn="base">
        <a:spcBef>
          <a:spcPct val="0"/>
        </a:spcBef>
        <a:spcAft>
          <a:spcPct val="0"/>
        </a:spcAft>
        <a:defRPr sz="4850">
          <a:solidFill>
            <a:schemeClr val="tx2"/>
          </a:solidFill>
          <a:latin typeface="Arial" pitchFamily="34" charset="0"/>
        </a:defRPr>
      </a:lvl9pPr>
    </p:titleStyle>
    <p:bodyStyle>
      <a:lvl1pPr marL="377979" indent="-377979" algn="l" rtl="0" fontAlgn="base">
        <a:spcBef>
          <a:spcPct val="20000"/>
        </a:spcBef>
        <a:spcAft>
          <a:spcPct val="0"/>
        </a:spcAft>
        <a:buChar char="•"/>
        <a:defRPr sz="3527">
          <a:solidFill>
            <a:schemeClr val="tx1"/>
          </a:solidFill>
          <a:latin typeface="+mn-lt"/>
          <a:ea typeface="+mn-ea"/>
          <a:cs typeface="+mn-cs"/>
        </a:defRPr>
      </a:lvl1pPr>
      <a:lvl2pPr marL="818954" indent="-314982" algn="l" rtl="0" fontAlgn="base">
        <a:spcBef>
          <a:spcPct val="20000"/>
        </a:spcBef>
        <a:spcAft>
          <a:spcPct val="0"/>
        </a:spcAft>
        <a:buChar char="–"/>
        <a:defRPr sz="3086">
          <a:solidFill>
            <a:schemeClr val="tx1"/>
          </a:solidFill>
          <a:latin typeface="+mn-lt"/>
        </a:defRPr>
      </a:lvl2pPr>
      <a:lvl3pPr marL="1259929" indent="-251986" algn="l" rtl="0" fontAlgn="base">
        <a:spcBef>
          <a:spcPct val="20000"/>
        </a:spcBef>
        <a:spcAft>
          <a:spcPct val="0"/>
        </a:spcAft>
        <a:buChar char="•"/>
        <a:defRPr sz="2646">
          <a:solidFill>
            <a:schemeClr val="tx1"/>
          </a:solidFill>
          <a:latin typeface="+mn-lt"/>
        </a:defRPr>
      </a:lvl3pPr>
      <a:lvl4pPr marL="1763900" indent="-251986" algn="l" rtl="0" fontAlgn="base">
        <a:spcBef>
          <a:spcPct val="20000"/>
        </a:spcBef>
        <a:spcAft>
          <a:spcPct val="0"/>
        </a:spcAft>
        <a:buChar char="–"/>
        <a:defRPr sz="2205">
          <a:solidFill>
            <a:schemeClr val="tx1"/>
          </a:solidFill>
          <a:latin typeface="+mn-lt"/>
        </a:defRPr>
      </a:lvl4pPr>
      <a:lvl5pPr marL="2267872" indent="-251986" algn="l" rtl="0" fontAlgn="base">
        <a:spcBef>
          <a:spcPct val="20000"/>
        </a:spcBef>
        <a:spcAft>
          <a:spcPct val="0"/>
        </a:spcAft>
        <a:buChar char="»"/>
        <a:defRPr sz="2205">
          <a:solidFill>
            <a:schemeClr val="tx1"/>
          </a:solidFill>
          <a:latin typeface="+mn-lt"/>
        </a:defRPr>
      </a:lvl5pPr>
      <a:lvl6pPr marL="2771844" indent="-251986" algn="l" rtl="0" fontAlgn="base">
        <a:spcBef>
          <a:spcPct val="20000"/>
        </a:spcBef>
        <a:spcAft>
          <a:spcPct val="0"/>
        </a:spcAft>
        <a:buChar char="»"/>
        <a:defRPr sz="2205">
          <a:solidFill>
            <a:schemeClr val="tx1"/>
          </a:solidFill>
          <a:latin typeface="+mn-lt"/>
        </a:defRPr>
      </a:lvl6pPr>
      <a:lvl7pPr marL="3275815" indent="-251986" algn="l" rtl="0" fontAlgn="base">
        <a:spcBef>
          <a:spcPct val="20000"/>
        </a:spcBef>
        <a:spcAft>
          <a:spcPct val="0"/>
        </a:spcAft>
        <a:buChar char="»"/>
        <a:defRPr sz="2205">
          <a:solidFill>
            <a:schemeClr val="tx1"/>
          </a:solidFill>
          <a:latin typeface="+mn-lt"/>
        </a:defRPr>
      </a:lvl7pPr>
      <a:lvl8pPr marL="3779787" indent="-251986" algn="l" rtl="0" fontAlgn="base">
        <a:spcBef>
          <a:spcPct val="20000"/>
        </a:spcBef>
        <a:spcAft>
          <a:spcPct val="0"/>
        </a:spcAft>
        <a:buChar char="»"/>
        <a:defRPr sz="2205">
          <a:solidFill>
            <a:schemeClr val="tx1"/>
          </a:solidFill>
          <a:latin typeface="+mn-lt"/>
        </a:defRPr>
      </a:lvl8pPr>
      <a:lvl9pPr marL="4283758" indent="-251986" algn="l" rtl="0" fontAlgn="base">
        <a:spcBef>
          <a:spcPct val="20000"/>
        </a:spcBef>
        <a:spcAft>
          <a:spcPct val="0"/>
        </a:spcAft>
        <a:buChar char="»"/>
        <a:defRPr sz="2205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5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31.emf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18.wdp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34.jpeg"/><Relationship Id="rId5" Type="http://schemas.microsoft.com/office/2007/relationships/hdphoto" Target="../media/hdphoto19.wdp"/><Relationship Id="rId4" Type="http://schemas.openxmlformats.org/officeDocument/2006/relationships/image" Target="../media/image33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1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15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jpeg"/><Relationship Id="rId13" Type="http://schemas.microsoft.com/office/2007/relationships/hdphoto" Target="../media/hdphoto25.wdp"/><Relationship Id="rId3" Type="http://schemas.microsoft.com/office/2007/relationships/hdphoto" Target="../media/hdphoto20.wdp"/><Relationship Id="rId7" Type="http://schemas.microsoft.com/office/2007/relationships/hdphoto" Target="../media/hdphoto22.wdp"/><Relationship Id="rId12" Type="http://schemas.openxmlformats.org/officeDocument/2006/relationships/image" Target="../media/image40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37.jpeg"/><Relationship Id="rId11" Type="http://schemas.microsoft.com/office/2007/relationships/hdphoto" Target="../media/hdphoto24.wdp"/><Relationship Id="rId5" Type="http://schemas.microsoft.com/office/2007/relationships/hdphoto" Target="../media/hdphoto21.wdp"/><Relationship Id="rId10" Type="http://schemas.openxmlformats.org/officeDocument/2006/relationships/image" Target="../media/image39.jpeg"/><Relationship Id="rId4" Type="http://schemas.openxmlformats.org/officeDocument/2006/relationships/image" Target="../media/image36.jpeg"/><Relationship Id="rId9" Type="http://schemas.microsoft.com/office/2007/relationships/hdphoto" Target="../media/hdphoto23.wdp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jpeg"/><Relationship Id="rId3" Type="http://schemas.microsoft.com/office/2007/relationships/hdphoto" Target="../media/hdphoto26.wdp"/><Relationship Id="rId7" Type="http://schemas.microsoft.com/office/2007/relationships/hdphoto" Target="../media/hdphoto28.wdp"/><Relationship Id="rId12" Type="http://schemas.microsoft.com/office/2007/relationships/hdphoto" Target="../media/hdphoto30.wdp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43.jpeg"/><Relationship Id="rId11" Type="http://schemas.openxmlformats.org/officeDocument/2006/relationships/image" Target="../media/image46.jpeg"/><Relationship Id="rId5" Type="http://schemas.microsoft.com/office/2007/relationships/hdphoto" Target="../media/hdphoto27.wdp"/><Relationship Id="rId10" Type="http://schemas.openxmlformats.org/officeDocument/2006/relationships/image" Target="../media/image45.jpeg"/><Relationship Id="rId4" Type="http://schemas.openxmlformats.org/officeDocument/2006/relationships/image" Target="../media/image42.jpeg"/><Relationship Id="rId9" Type="http://schemas.microsoft.com/office/2007/relationships/hdphoto" Target="../media/hdphoto29.wdp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49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48.jpeg"/><Relationship Id="rId5" Type="http://schemas.microsoft.com/office/2007/relationships/hdphoto" Target="../media/hdphoto31.wdp"/><Relationship Id="rId4" Type="http://schemas.openxmlformats.org/officeDocument/2006/relationships/image" Target="../media/image47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6.png"/><Relationship Id="rId7" Type="http://schemas.openxmlformats.org/officeDocument/2006/relationships/image" Target="../media/image8.jpeg"/><Relationship Id="rId12" Type="http://schemas.openxmlformats.org/officeDocument/2006/relationships/image" Target="../media/image1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5.xml"/><Relationship Id="rId6" Type="http://schemas.microsoft.com/office/2007/relationships/hdphoto" Target="../media/hdphoto2.wdp"/><Relationship Id="rId11" Type="http://schemas.microsoft.com/office/2007/relationships/hdphoto" Target="../media/hdphoto4.wdp"/><Relationship Id="rId5" Type="http://schemas.openxmlformats.org/officeDocument/2006/relationships/image" Target="../media/image7.jpeg"/><Relationship Id="rId10" Type="http://schemas.openxmlformats.org/officeDocument/2006/relationships/image" Target="../media/image10.jpeg"/><Relationship Id="rId4" Type="http://schemas.microsoft.com/office/2007/relationships/hdphoto" Target="../media/hdphoto1.wdp"/><Relationship Id="rId9" Type="http://schemas.microsoft.com/office/2007/relationships/hdphoto" Target="../media/hdphoto3.wdp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image" Target="../media/image12.jpeg"/><Relationship Id="rId7" Type="http://schemas.microsoft.com/office/2007/relationships/hdphoto" Target="../media/hdphoto5.wdp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10" Type="http://schemas.microsoft.com/office/2007/relationships/hdphoto" Target="../media/hdphoto6.wdp"/><Relationship Id="rId4" Type="http://schemas.openxmlformats.org/officeDocument/2006/relationships/image" Target="../media/image13.jpeg"/><Relationship Id="rId9" Type="http://schemas.openxmlformats.org/officeDocument/2006/relationships/image" Target="../media/image17.jpeg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hdphoto" Target="../media/hdphoto9.wdp"/><Relationship Id="rId13" Type="http://schemas.openxmlformats.org/officeDocument/2006/relationships/image" Target="../media/image23.jpeg"/><Relationship Id="rId3" Type="http://schemas.openxmlformats.org/officeDocument/2006/relationships/image" Target="../media/image18.jpeg"/><Relationship Id="rId7" Type="http://schemas.openxmlformats.org/officeDocument/2006/relationships/image" Target="../media/image20.jpeg"/><Relationship Id="rId12" Type="http://schemas.microsoft.com/office/2007/relationships/hdphoto" Target="../media/hdphoto11.wdp"/><Relationship Id="rId2" Type="http://schemas.openxmlformats.org/officeDocument/2006/relationships/notesSlide" Target="../notesSlides/notesSlide4.xml"/><Relationship Id="rId16" Type="http://schemas.microsoft.com/office/2007/relationships/hdphoto" Target="../media/hdphoto13.wdp"/><Relationship Id="rId1" Type="http://schemas.openxmlformats.org/officeDocument/2006/relationships/slideLayout" Target="../slideLayouts/slideLayout15.xml"/><Relationship Id="rId6" Type="http://schemas.microsoft.com/office/2007/relationships/hdphoto" Target="../media/hdphoto8.wdp"/><Relationship Id="rId11" Type="http://schemas.openxmlformats.org/officeDocument/2006/relationships/image" Target="../media/image22.jpeg"/><Relationship Id="rId5" Type="http://schemas.openxmlformats.org/officeDocument/2006/relationships/image" Target="../media/image19.jpeg"/><Relationship Id="rId15" Type="http://schemas.openxmlformats.org/officeDocument/2006/relationships/image" Target="../media/image24.jpeg"/><Relationship Id="rId10" Type="http://schemas.microsoft.com/office/2007/relationships/hdphoto" Target="../media/hdphoto10.wdp"/><Relationship Id="rId4" Type="http://schemas.microsoft.com/office/2007/relationships/hdphoto" Target="../media/hdphoto7.wdp"/><Relationship Id="rId9" Type="http://schemas.openxmlformats.org/officeDocument/2006/relationships/image" Target="../media/image21.jpeg"/><Relationship Id="rId14" Type="http://schemas.microsoft.com/office/2007/relationships/hdphoto" Target="../media/hdphoto12.wdp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hdphoto" Target="../media/hdphoto16.wdp"/><Relationship Id="rId3" Type="http://schemas.openxmlformats.org/officeDocument/2006/relationships/image" Target="../media/image25.jpeg"/><Relationship Id="rId7" Type="http://schemas.openxmlformats.org/officeDocument/2006/relationships/image" Target="../media/image2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5.xml"/><Relationship Id="rId6" Type="http://schemas.microsoft.com/office/2007/relationships/hdphoto" Target="../media/hdphoto15.wdp"/><Relationship Id="rId5" Type="http://schemas.openxmlformats.org/officeDocument/2006/relationships/image" Target="../media/image26.jpeg"/><Relationship Id="rId10" Type="http://schemas.microsoft.com/office/2007/relationships/hdphoto" Target="../media/hdphoto17.wdp"/><Relationship Id="rId4" Type="http://schemas.microsoft.com/office/2007/relationships/hdphoto" Target="../media/hdphoto14.wdp"/><Relationship Id="rId9" Type="http://schemas.openxmlformats.org/officeDocument/2006/relationships/image" Target="../media/image2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012193" y="2123607"/>
            <a:ext cx="8590086" cy="2391180"/>
          </a:xfrm>
          <a:prstGeom prst="rect">
            <a:avLst/>
          </a:prstGeom>
          <a:noFill/>
          <a:ln w="9525"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3200" dirty="0" smtClean="0">
                <a:solidFill>
                  <a:srgbClr val="FF6600"/>
                </a:solidFill>
                <a:effectLst/>
                <a:latin typeface="+mj-lt"/>
              </a:rPr>
              <a:t>Презентация к </a:t>
            </a:r>
            <a:r>
              <a:rPr lang="ru-RU" altLang="ru-RU" sz="3200" dirty="0" smtClean="0">
                <a:solidFill>
                  <a:srgbClr val="FF6600"/>
                </a:solidFill>
                <a:effectLst/>
                <a:latin typeface="+mj-lt"/>
              </a:rPr>
              <a:t>выездному совещанию технической инспекции труда Свердловского обкома ГМПР</a:t>
            </a:r>
            <a:endParaRPr lang="ru-RU" altLang="ru-RU" sz="3200" dirty="0">
              <a:solidFill>
                <a:srgbClr val="FF6600"/>
              </a:solidFill>
              <a:effectLst/>
              <a:latin typeface="+mj-lt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77216" y="5862458"/>
            <a:ext cx="9975985" cy="1697217"/>
          </a:xfrm>
          <a:prstGeom prst="rect">
            <a:avLst/>
          </a:prstGeom>
          <a:noFill/>
          <a:ln w="9525"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>
              <a:spcBef>
                <a:spcPct val="0"/>
              </a:spcBef>
              <a:buFontTx/>
              <a:buNone/>
            </a:pPr>
            <a:r>
              <a:rPr lang="ru-RU" altLang="ru-RU" sz="2400" b="0" dirty="0" smtClean="0">
                <a:solidFill>
                  <a:schemeClr val="bg1">
                    <a:lumMod val="50000"/>
                  </a:schemeClr>
                </a:solidFill>
                <a:effectLst/>
                <a:latin typeface="+mj-lt"/>
              </a:rPr>
              <a:t>Василий Александрович Никифоров</a:t>
            </a:r>
          </a:p>
          <a:p>
            <a:pPr algn="r">
              <a:spcBef>
                <a:spcPct val="0"/>
              </a:spcBef>
              <a:buFontTx/>
              <a:buNone/>
            </a:pPr>
            <a:r>
              <a:rPr lang="ru-RU" altLang="ru-RU" sz="2400" b="0" dirty="0" smtClean="0">
                <a:solidFill>
                  <a:schemeClr val="bg1">
                    <a:lumMod val="50000"/>
                  </a:schemeClr>
                </a:solidFill>
                <a:effectLst/>
                <a:latin typeface="+mj-lt"/>
              </a:rPr>
              <a:t>Начальник отдела ОТиПБ </a:t>
            </a:r>
            <a:endParaRPr lang="en-US" altLang="ru-RU" sz="2400" b="0" dirty="0" smtClean="0">
              <a:solidFill>
                <a:schemeClr val="bg1">
                  <a:lumMod val="50000"/>
                </a:schemeClr>
              </a:solidFill>
              <a:effectLst/>
              <a:latin typeface="+mj-lt"/>
            </a:endParaRPr>
          </a:p>
          <a:p>
            <a:pPr algn="ctr">
              <a:lnSpc>
                <a:spcPct val="150000"/>
              </a:lnSpc>
              <a:spcBef>
                <a:spcPct val="0"/>
              </a:spcBef>
            </a:pPr>
            <a:endParaRPr lang="ru-RU" altLang="ru-RU" sz="1800" b="0" dirty="0" smtClean="0">
              <a:solidFill>
                <a:schemeClr val="bg1">
                  <a:lumMod val="50000"/>
                </a:schemeClr>
              </a:solidFill>
              <a:effectLst/>
              <a:latin typeface="+mj-lt"/>
            </a:endParaRPr>
          </a:p>
          <a:p>
            <a:pPr algn="ctr">
              <a:lnSpc>
                <a:spcPct val="150000"/>
              </a:lnSpc>
              <a:spcBef>
                <a:spcPct val="0"/>
              </a:spcBef>
            </a:pPr>
            <a:r>
              <a:rPr lang="ru-RU" altLang="ru-RU" sz="1800" b="0" dirty="0" smtClean="0">
                <a:solidFill>
                  <a:schemeClr val="bg1">
                    <a:lumMod val="50000"/>
                  </a:schemeClr>
                </a:solidFill>
                <a:effectLst/>
                <a:latin typeface="+mj-lt"/>
              </a:rPr>
              <a:t>г. Полевской, </a:t>
            </a:r>
            <a:r>
              <a:rPr lang="ru-RU" altLang="ru-RU" sz="1800" b="0" dirty="0" smtClean="0">
                <a:solidFill>
                  <a:schemeClr val="bg1">
                    <a:lumMod val="50000"/>
                  </a:schemeClr>
                </a:solidFill>
                <a:effectLst/>
                <a:latin typeface="+mj-lt"/>
              </a:rPr>
              <a:t>29.06.2017</a:t>
            </a:r>
            <a:endParaRPr lang="ru-RU" altLang="ru-RU" sz="1800" b="0" dirty="0">
              <a:solidFill>
                <a:schemeClr val="bg1">
                  <a:lumMod val="50000"/>
                </a:schemeClr>
              </a:solidFill>
              <a:effectLst/>
              <a:latin typeface="+mj-lt"/>
            </a:endParaRPr>
          </a:p>
        </p:txBody>
      </p:sp>
      <p:pic>
        <p:nvPicPr>
          <p:cNvPr id="1026" name="Picture 2" descr="ПАО СТЗ_Эмблема ООТиПБ_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280" b="18605"/>
          <a:stretch>
            <a:fillRect/>
          </a:stretch>
        </p:blipFill>
        <p:spPr bwMode="auto">
          <a:xfrm>
            <a:off x="8731566" y="107327"/>
            <a:ext cx="1810339" cy="10197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2533910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 txBox="1">
            <a:spLocks/>
          </p:cNvSpPr>
          <p:nvPr/>
        </p:nvSpPr>
        <p:spPr bwMode="auto">
          <a:xfrm>
            <a:off x="80913" y="7244862"/>
            <a:ext cx="2609534" cy="221573"/>
          </a:xfrm>
          <a:prstGeom prst="rect">
            <a:avLst/>
          </a:prstGeom>
          <a:noFill/>
          <a:ln>
            <a:noFill/>
            <a:prstDash val="dash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85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850">
                <a:solidFill>
                  <a:schemeClr val="tx2"/>
                </a:solidFill>
                <a:latin typeface="Arial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850">
                <a:solidFill>
                  <a:schemeClr val="tx2"/>
                </a:solidFill>
                <a:latin typeface="Arial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850">
                <a:solidFill>
                  <a:schemeClr val="tx2"/>
                </a:solidFill>
                <a:latin typeface="Arial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850">
                <a:solidFill>
                  <a:schemeClr val="tx2"/>
                </a:solidFill>
                <a:latin typeface="Arial" pitchFamily="34" charset="0"/>
              </a:defRPr>
            </a:lvl5pPr>
            <a:lvl6pPr marL="503972" algn="ctr" rtl="0" fontAlgn="base">
              <a:spcBef>
                <a:spcPct val="0"/>
              </a:spcBef>
              <a:spcAft>
                <a:spcPct val="0"/>
              </a:spcAft>
              <a:defRPr sz="4850">
                <a:solidFill>
                  <a:schemeClr val="tx2"/>
                </a:solidFill>
                <a:latin typeface="Arial" pitchFamily="34" charset="0"/>
              </a:defRPr>
            </a:lvl6pPr>
            <a:lvl7pPr marL="1007943" algn="ctr" rtl="0" fontAlgn="base">
              <a:spcBef>
                <a:spcPct val="0"/>
              </a:spcBef>
              <a:spcAft>
                <a:spcPct val="0"/>
              </a:spcAft>
              <a:defRPr sz="4850">
                <a:solidFill>
                  <a:schemeClr val="tx2"/>
                </a:solidFill>
                <a:latin typeface="Arial" pitchFamily="34" charset="0"/>
              </a:defRPr>
            </a:lvl7pPr>
            <a:lvl8pPr marL="1511915" algn="ctr" rtl="0" fontAlgn="base">
              <a:spcBef>
                <a:spcPct val="0"/>
              </a:spcBef>
              <a:spcAft>
                <a:spcPct val="0"/>
              </a:spcAft>
              <a:defRPr sz="4850">
                <a:solidFill>
                  <a:schemeClr val="tx2"/>
                </a:solidFill>
                <a:latin typeface="Arial" pitchFamily="34" charset="0"/>
              </a:defRPr>
            </a:lvl8pPr>
            <a:lvl9pPr marL="2015886" algn="ctr" rtl="0" fontAlgn="base">
              <a:spcBef>
                <a:spcPct val="0"/>
              </a:spcBef>
              <a:spcAft>
                <a:spcPct val="0"/>
              </a:spcAft>
              <a:defRPr sz="485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 eaLnBrk="1" hangingPunct="1">
              <a:lnSpc>
                <a:spcPct val="100000"/>
              </a:lnSpc>
              <a:buClrTx/>
              <a:buSzTx/>
              <a:buFontTx/>
            </a:pPr>
            <a:r>
              <a:rPr lang="ru-RU" sz="1200" b="0" kern="0" dirty="0" smtClean="0">
                <a:solidFill>
                  <a:srgbClr val="FF0000"/>
                </a:solidFill>
                <a:effectLst/>
              </a:rPr>
              <a:t>Для служебного пользования</a:t>
            </a:r>
            <a:endParaRPr lang="ru-RU" sz="1200" b="0" kern="0" dirty="0">
              <a:solidFill>
                <a:srgbClr val="FF0000"/>
              </a:solidFill>
              <a:effectLst/>
            </a:endParaRPr>
          </a:p>
        </p:txBody>
      </p:sp>
      <p:sp>
        <p:nvSpPr>
          <p:cNvPr id="8" name="Заголовок 4"/>
          <p:cNvSpPr txBox="1">
            <a:spLocks/>
          </p:cNvSpPr>
          <p:nvPr/>
        </p:nvSpPr>
        <p:spPr bwMode="auto">
          <a:xfrm>
            <a:off x="9594496" y="7164307"/>
            <a:ext cx="1080150" cy="392423"/>
          </a:xfrm>
          <a:prstGeom prst="rect">
            <a:avLst/>
          </a:prstGeom>
          <a:noFill/>
          <a:ln>
            <a:noFill/>
            <a:prstDash val="dash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85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850">
                <a:solidFill>
                  <a:schemeClr val="tx2"/>
                </a:solidFill>
                <a:latin typeface="Arial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850">
                <a:solidFill>
                  <a:schemeClr val="tx2"/>
                </a:solidFill>
                <a:latin typeface="Arial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850">
                <a:solidFill>
                  <a:schemeClr val="tx2"/>
                </a:solidFill>
                <a:latin typeface="Arial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850">
                <a:solidFill>
                  <a:schemeClr val="tx2"/>
                </a:solidFill>
                <a:latin typeface="Arial" pitchFamily="34" charset="0"/>
              </a:defRPr>
            </a:lvl5pPr>
            <a:lvl6pPr marL="503972" algn="ctr" rtl="0" fontAlgn="base">
              <a:spcBef>
                <a:spcPct val="0"/>
              </a:spcBef>
              <a:spcAft>
                <a:spcPct val="0"/>
              </a:spcAft>
              <a:defRPr sz="4850">
                <a:solidFill>
                  <a:schemeClr val="tx2"/>
                </a:solidFill>
                <a:latin typeface="Arial" pitchFamily="34" charset="0"/>
              </a:defRPr>
            </a:lvl6pPr>
            <a:lvl7pPr marL="1007943" algn="ctr" rtl="0" fontAlgn="base">
              <a:spcBef>
                <a:spcPct val="0"/>
              </a:spcBef>
              <a:spcAft>
                <a:spcPct val="0"/>
              </a:spcAft>
              <a:defRPr sz="4850">
                <a:solidFill>
                  <a:schemeClr val="tx2"/>
                </a:solidFill>
                <a:latin typeface="Arial" pitchFamily="34" charset="0"/>
              </a:defRPr>
            </a:lvl7pPr>
            <a:lvl8pPr marL="1511915" algn="ctr" rtl="0" fontAlgn="base">
              <a:spcBef>
                <a:spcPct val="0"/>
              </a:spcBef>
              <a:spcAft>
                <a:spcPct val="0"/>
              </a:spcAft>
              <a:defRPr sz="4850">
                <a:solidFill>
                  <a:schemeClr val="tx2"/>
                </a:solidFill>
                <a:latin typeface="Arial" pitchFamily="34" charset="0"/>
              </a:defRPr>
            </a:lvl8pPr>
            <a:lvl9pPr marL="2015886" algn="ctr" rtl="0" fontAlgn="base">
              <a:spcBef>
                <a:spcPct val="0"/>
              </a:spcBef>
              <a:spcAft>
                <a:spcPct val="0"/>
              </a:spcAft>
              <a:defRPr sz="485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 eaLnBrk="1" hangingPunct="1">
              <a:lnSpc>
                <a:spcPct val="100000"/>
              </a:lnSpc>
              <a:buClrTx/>
              <a:buSzTx/>
              <a:buFontTx/>
            </a:pPr>
            <a:r>
              <a:rPr lang="ru-RU" sz="1800" b="0" kern="0" dirty="0" smtClean="0">
                <a:effectLst/>
              </a:rPr>
              <a:t>слайд </a:t>
            </a:r>
            <a:r>
              <a:rPr lang="ru-RU" sz="1800" b="0" kern="0" dirty="0" smtClean="0">
                <a:effectLst/>
              </a:rPr>
              <a:t>9</a:t>
            </a:r>
            <a:endParaRPr lang="ru-RU" sz="1800" b="0" kern="0" dirty="0">
              <a:effectLst/>
              <a:latin typeface="+mn-lt"/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 bwMode="auto">
          <a:xfrm>
            <a:off x="895637" y="323357"/>
            <a:ext cx="9274810" cy="461086"/>
          </a:xfrm>
          <a:prstGeom prst="rect">
            <a:avLst/>
          </a:prstGeom>
          <a:noFill/>
          <a:ln>
            <a:noFill/>
            <a:prstDash val="dash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00796" tIns="50398" rIns="100796" bIns="50398" numCol="1" anchor="t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 eaLnBrk="1" hangingPunct="1">
              <a:lnSpc>
                <a:spcPct val="100000"/>
              </a:lnSpc>
              <a:buClrTx/>
              <a:buSzTx/>
              <a:buFontTx/>
            </a:pPr>
            <a:r>
              <a:rPr lang="ru-RU" sz="2400" b="0" dirty="0">
                <a:effectLst/>
              </a:rPr>
              <a:t>Мероприятия по улучшению условий труда</a:t>
            </a:r>
            <a:endParaRPr lang="ru-RU" sz="2400" b="0" kern="0" dirty="0">
              <a:effectLst/>
              <a:latin typeface="+mn-lt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93246" y="6156167"/>
            <a:ext cx="9541323" cy="10064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800" b="0" dirty="0" smtClean="0">
                <a:effectLst/>
                <a:latin typeface="+mj-lt"/>
              </a:rPr>
              <a:t>В 2017 году запланировано 42 мероприятия с ориентировочными затратами </a:t>
            </a:r>
            <a:r>
              <a:rPr lang="en-US" sz="1800" b="0" dirty="0" smtClean="0">
                <a:effectLst/>
                <a:latin typeface="+mj-lt"/>
              </a:rPr>
              <a:t>                   </a:t>
            </a:r>
            <a:r>
              <a:rPr lang="ru-RU" sz="1800" b="0" dirty="0" smtClean="0">
                <a:solidFill>
                  <a:srgbClr val="FF0000"/>
                </a:solidFill>
                <a:effectLst/>
                <a:latin typeface="+mj-lt"/>
              </a:rPr>
              <a:t>29839</a:t>
            </a:r>
            <a:r>
              <a:rPr lang="ru-RU" sz="1800" b="0" dirty="0" smtClean="0">
                <a:effectLst/>
                <a:latin typeface="+mj-lt"/>
              </a:rPr>
              <a:t> тыс. рублей и улучшением условий труда для 1200 человек</a:t>
            </a:r>
            <a:r>
              <a:rPr lang="ru-RU" sz="1800" b="0" dirty="0">
                <a:effectLst/>
                <a:latin typeface="+mj-lt"/>
              </a:rPr>
              <a:t>, в том числе </a:t>
            </a:r>
            <a:r>
              <a:rPr lang="ru-RU" sz="1800" b="0" dirty="0" smtClean="0">
                <a:effectLst/>
                <a:latin typeface="+mj-lt"/>
              </a:rPr>
              <a:t>358 женщин.</a:t>
            </a:r>
          </a:p>
        </p:txBody>
      </p:sp>
      <p:graphicFrame>
        <p:nvGraphicFramePr>
          <p:cNvPr id="7" name="Диаграмма 6"/>
          <p:cNvGraphicFramePr/>
          <p:nvPr>
            <p:extLst>
              <p:ext uri="{D42A27DB-BD31-4B8C-83A1-F6EECF244321}">
                <p14:modId xmlns:p14="http://schemas.microsoft.com/office/powerpoint/2010/main" val="429958206"/>
              </p:ext>
            </p:extLst>
          </p:nvPr>
        </p:nvGraphicFramePr>
        <p:xfrm>
          <a:off x="233196" y="899437"/>
          <a:ext cx="10153409" cy="52567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160421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 txBox="1">
            <a:spLocks/>
          </p:cNvSpPr>
          <p:nvPr/>
        </p:nvSpPr>
        <p:spPr bwMode="auto">
          <a:xfrm>
            <a:off x="80913" y="7244862"/>
            <a:ext cx="2609534" cy="221573"/>
          </a:xfrm>
          <a:prstGeom prst="rect">
            <a:avLst/>
          </a:prstGeom>
          <a:noFill/>
          <a:ln>
            <a:noFill/>
            <a:prstDash val="dash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85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850">
                <a:solidFill>
                  <a:schemeClr val="tx2"/>
                </a:solidFill>
                <a:latin typeface="Arial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850">
                <a:solidFill>
                  <a:schemeClr val="tx2"/>
                </a:solidFill>
                <a:latin typeface="Arial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850">
                <a:solidFill>
                  <a:schemeClr val="tx2"/>
                </a:solidFill>
                <a:latin typeface="Arial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850">
                <a:solidFill>
                  <a:schemeClr val="tx2"/>
                </a:solidFill>
                <a:latin typeface="Arial" pitchFamily="34" charset="0"/>
              </a:defRPr>
            </a:lvl5pPr>
            <a:lvl6pPr marL="503972" algn="ctr" rtl="0" fontAlgn="base">
              <a:spcBef>
                <a:spcPct val="0"/>
              </a:spcBef>
              <a:spcAft>
                <a:spcPct val="0"/>
              </a:spcAft>
              <a:defRPr sz="4850">
                <a:solidFill>
                  <a:schemeClr val="tx2"/>
                </a:solidFill>
                <a:latin typeface="Arial" pitchFamily="34" charset="0"/>
              </a:defRPr>
            </a:lvl6pPr>
            <a:lvl7pPr marL="1007943" algn="ctr" rtl="0" fontAlgn="base">
              <a:spcBef>
                <a:spcPct val="0"/>
              </a:spcBef>
              <a:spcAft>
                <a:spcPct val="0"/>
              </a:spcAft>
              <a:defRPr sz="4850">
                <a:solidFill>
                  <a:schemeClr val="tx2"/>
                </a:solidFill>
                <a:latin typeface="Arial" pitchFamily="34" charset="0"/>
              </a:defRPr>
            </a:lvl7pPr>
            <a:lvl8pPr marL="1511915" algn="ctr" rtl="0" fontAlgn="base">
              <a:spcBef>
                <a:spcPct val="0"/>
              </a:spcBef>
              <a:spcAft>
                <a:spcPct val="0"/>
              </a:spcAft>
              <a:defRPr sz="4850">
                <a:solidFill>
                  <a:schemeClr val="tx2"/>
                </a:solidFill>
                <a:latin typeface="Arial" pitchFamily="34" charset="0"/>
              </a:defRPr>
            </a:lvl8pPr>
            <a:lvl9pPr marL="2015886" algn="ctr" rtl="0" fontAlgn="base">
              <a:spcBef>
                <a:spcPct val="0"/>
              </a:spcBef>
              <a:spcAft>
                <a:spcPct val="0"/>
              </a:spcAft>
              <a:defRPr sz="485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 eaLnBrk="1" hangingPunct="1">
              <a:lnSpc>
                <a:spcPct val="100000"/>
              </a:lnSpc>
              <a:buClrTx/>
              <a:buSzTx/>
              <a:buFontTx/>
            </a:pPr>
            <a:r>
              <a:rPr lang="ru-RU" sz="1200" b="0" kern="0" dirty="0" smtClean="0">
                <a:solidFill>
                  <a:srgbClr val="FF0000"/>
                </a:solidFill>
                <a:effectLst/>
              </a:rPr>
              <a:t>Для служебного пользования</a:t>
            </a:r>
            <a:endParaRPr lang="ru-RU" sz="1200" b="0" kern="0" dirty="0">
              <a:solidFill>
                <a:srgbClr val="FF0000"/>
              </a:solidFill>
              <a:effectLst/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 bwMode="auto">
          <a:xfrm>
            <a:off x="895637" y="323357"/>
            <a:ext cx="9274810" cy="461086"/>
          </a:xfrm>
          <a:prstGeom prst="rect">
            <a:avLst/>
          </a:prstGeom>
          <a:noFill/>
          <a:ln>
            <a:noFill/>
            <a:prstDash val="dash"/>
          </a:ln>
          <a:extLst/>
        </p:spPr>
        <p:txBody>
          <a:bodyPr vert="horz" wrap="square" lIns="100796" tIns="50398" rIns="100796" bIns="50398" numCol="1" anchor="t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 eaLnBrk="1" hangingPunct="1">
              <a:lnSpc>
                <a:spcPct val="100000"/>
              </a:lnSpc>
              <a:buClrTx/>
              <a:buSzTx/>
              <a:buFontTx/>
            </a:pPr>
            <a:r>
              <a:rPr lang="ru-RU" sz="2400" b="0" dirty="0" smtClean="0">
                <a:effectLst/>
              </a:rPr>
              <a:t>Затраты на молоко и средства индивидуальной защиты</a:t>
            </a:r>
            <a:endParaRPr lang="ru-RU" sz="2400" b="0" kern="0" dirty="0">
              <a:effectLst/>
              <a:latin typeface="+mn-lt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96441359"/>
              </p:ext>
            </p:extLst>
          </p:nvPr>
        </p:nvGraphicFramePr>
        <p:xfrm>
          <a:off x="535156" y="1403507"/>
          <a:ext cx="9649340" cy="5394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37631"/>
                <a:gridCol w="3987039"/>
                <a:gridCol w="2412335"/>
                <a:gridCol w="2412335"/>
              </a:tblGrid>
              <a:tr h="287668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rgbClr val="FF6600"/>
                          </a:solidFill>
                        </a:rPr>
                        <a:t>№ </a:t>
                      </a:r>
                    </a:p>
                    <a:p>
                      <a:pPr algn="ctr"/>
                      <a:r>
                        <a:rPr lang="ru-RU" sz="2400" dirty="0" smtClean="0">
                          <a:solidFill>
                            <a:srgbClr val="FF6600"/>
                          </a:solidFill>
                        </a:rPr>
                        <a:t>п/п</a:t>
                      </a:r>
                      <a:endParaRPr lang="ru-RU" sz="2400" dirty="0">
                        <a:solidFill>
                          <a:srgbClr val="FF66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rgbClr val="FF6600"/>
                          </a:solidFill>
                        </a:rPr>
                        <a:t>Показатель</a:t>
                      </a:r>
                      <a:endParaRPr lang="ru-RU" sz="2400" dirty="0">
                        <a:solidFill>
                          <a:srgbClr val="FF66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>
                          <a:solidFill>
                            <a:srgbClr val="FF6600"/>
                          </a:solidFill>
                        </a:rPr>
                        <a:t>3 мес. </a:t>
                      </a:r>
                      <a:r>
                        <a:rPr lang="ru-RU" sz="2400" dirty="0" smtClean="0">
                          <a:solidFill>
                            <a:srgbClr val="FF6600"/>
                          </a:solidFill>
                        </a:rPr>
                        <a:t>2017 </a:t>
                      </a:r>
                      <a:r>
                        <a:rPr lang="ru-RU" sz="2400" b="1" kern="1200" dirty="0" smtClean="0">
                          <a:solidFill>
                            <a:srgbClr val="FF6600"/>
                          </a:solidFill>
                          <a:latin typeface="+mn-lt"/>
                          <a:ea typeface="+mn-ea"/>
                          <a:cs typeface="+mn-cs"/>
                        </a:rPr>
                        <a:t>г., тыс. рублей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2016 </a:t>
                      </a:r>
                      <a:r>
                        <a:rPr lang="ru-RU" sz="2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г., тыс. рублей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87668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rgbClr val="FF9900"/>
                          </a:solidFill>
                        </a:rPr>
                        <a:t>1.</a:t>
                      </a:r>
                      <a:endParaRPr lang="ru-RU" sz="2400" b="1" dirty="0">
                        <a:solidFill>
                          <a:srgbClr val="FF99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/>
                        <a:t>Приобретение молока и других равноценных пищевых</a:t>
                      </a:r>
                      <a:r>
                        <a:rPr lang="ru-RU" sz="2400" b="1" baseline="0" dirty="0" smtClean="0"/>
                        <a:t> продуктов</a:t>
                      </a:r>
                      <a:endParaRPr lang="ru-RU" sz="2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rgbClr val="FF6600"/>
                          </a:solidFill>
                        </a:rPr>
                        <a:t>1111</a:t>
                      </a:r>
                      <a:endParaRPr lang="ru-RU" sz="2400" b="1" dirty="0">
                        <a:solidFill>
                          <a:srgbClr val="FF66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2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4875</a:t>
                      </a:r>
                      <a:endParaRPr lang="ru-RU" sz="24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87668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rgbClr val="FF9900"/>
                          </a:solidFill>
                        </a:rPr>
                        <a:t>2.</a:t>
                      </a:r>
                      <a:endParaRPr lang="ru-RU" sz="2400" b="1" dirty="0">
                        <a:solidFill>
                          <a:srgbClr val="FF99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/>
                        <a:t>Приобретение СИЗ, </a:t>
                      </a:r>
                    </a:p>
                    <a:p>
                      <a:r>
                        <a:rPr lang="ru-RU" sz="2400" b="1" dirty="0" smtClean="0"/>
                        <a:t>в том числе:</a:t>
                      </a:r>
                      <a:endParaRPr lang="ru-RU" sz="2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rgbClr val="FF6600"/>
                          </a:solidFill>
                        </a:rPr>
                        <a:t>13035,3</a:t>
                      </a:r>
                      <a:endParaRPr lang="ru-RU" sz="2400" b="1" dirty="0">
                        <a:solidFill>
                          <a:srgbClr val="FF66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2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52807</a:t>
                      </a:r>
                      <a:endParaRPr lang="ru-RU" sz="24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87668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rgbClr val="FF9900"/>
                          </a:solidFill>
                        </a:rPr>
                        <a:t>2.1.</a:t>
                      </a:r>
                      <a:endParaRPr lang="ru-RU" sz="2400" b="1" dirty="0">
                        <a:solidFill>
                          <a:srgbClr val="FF99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Спецодежда</a:t>
                      </a:r>
                      <a:endParaRPr lang="ru-RU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rgbClr val="FF6600"/>
                          </a:solidFill>
                        </a:rPr>
                        <a:t>4700</a:t>
                      </a:r>
                      <a:endParaRPr lang="ru-RU" sz="2400" b="1" dirty="0">
                        <a:solidFill>
                          <a:srgbClr val="FF66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2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15062</a:t>
                      </a:r>
                      <a:endParaRPr lang="ru-RU" sz="24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87668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rgbClr val="FF9900"/>
                          </a:solidFill>
                        </a:rPr>
                        <a:t>2.2.</a:t>
                      </a:r>
                      <a:endParaRPr lang="ru-RU" sz="2400" b="1" dirty="0">
                        <a:solidFill>
                          <a:srgbClr val="FF99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dirty="0" err="1" smtClean="0"/>
                        <a:t>Спецобувь</a:t>
                      </a:r>
                      <a:endParaRPr lang="ru-RU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rgbClr val="FF6600"/>
                          </a:solidFill>
                        </a:rPr>
                        <a:t>692</a:t>
                      </a:r>
                      <a:endParaRPr lang="ru-RU" sz="2400" b="1" dirty="0">
                        <a:solidFill>
                          <a:srgbClr val="FF66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2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5916</a:t>
                      </a:r>
                      <a:endParaRPr lang="ru-RU" sz="24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87668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rgbClr val="FF9900"/>
                          </a:solidFill>
                        </a:rPr>
                        <a:t>2.3.</a:t>
                      </a:r>
                      <a:endParaRPr lang="ru-RU" sz="2400" b="1" dirty="0">
                        <a:solidFill>
                          <a:srgbClr val="FF99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Другие</a:t>
                      </a:r>
                      <a:r>
                        <a:rPr lang="ru-RU" sz="2400" baseline="0" dirty="0" smtClean="0"/>
                        <a:t> СИЗ</a:t>
                      </a:r>
                      <a:endParaRPr lang="ru-RU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rgbClr val="FF6600"/>
                          </a:solidFill>
                        </a:rPr>
                        <a:t>7377</a:t>
                      </a:r>
                      <a:endParaRPr lang="ru-RU" sz="2400" b="1" dirty="0">
                        <a:solidFill>
                          <a:srgbClr val="FF66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2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29971</a:t>
                      </a:r>
                      <a:endParaRPr lang="ru-RU" sz="24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87668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rgbClr val="FF9900"/>
                          </a:solidFill>
                        </a:rPr>
                        <a:t>2.4.</a:t>
                      </a:r>
                      <a:endParaRPr lang="ru-RU" sz="2400" b="1" dirty="0">
                        <a:solidFill>
                          <a:srgbClr val="FF99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Смывающие и обезвреживающие средства</a:t>
                      </a:r>
                      <a:endParaRPr lang="ru-RU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rgbClr val="FF6600"/>
                          </a:solidFill>
                        </a:rPr>
                        <a:t>266</a:t>
                      </a:r>
                      <a:endParaRPr lang="ru-RU" sz="2400" b="1" dirty="0">
                        <a:solidFill>
                          <a:srgbClr val="FF66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2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1858</a:t>
                      </a:r>
                      <a:endParaRPr lang="ru-RU" sz="24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sp>
        <p:nvSpPr>
          <p:cNvPr id="7" name="Заголовок 4"/>
          <p:cNvSpPr txBox="1">
            <a:spLocks/>
          </p:cNvSpPr>
          <p:nvPr/>
        </p:nvSpPr>
        <p:spPr bwMode="auto">
          <a:xfrm>
            <a:off x="9378466" y="7164307"/>
            <a:ext cx="1296180" cy="392423"/>
          </a:xfrm>
          <a:prstGeom prst="rect">
            <a:avLst/>
          </a:prstGeom>
          <a:noFill/>
          <a:ln>
            <a:noFill/>
            <a:prstDash val="dash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85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850">
                <a:solidFill>
                  <a:schemeClr val="tx2"/>
                </a:solidFill>
                <a:latin typeface="Arial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850">
                <a:solidFill>
                  <a:schemeClr val="tx2"/>
                </a:solidFill>
                <a:latin typeface="Arial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850">
                <a:solidFill>
                  <a:schemeClr val="tx2"/>
                </a:solidFill>
                <a:latin typeface="Arial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850">
                <a:solidFill>
                  <a:schemeClr val="tx2"/>
                </a:solidFill>
                <a:latin typeface="Arial" pitchFamily="34" charset="0"/>
              </a:defRPr>
            </a:lvl5pPr>
            <a:lvl6pPr marL="503972" algn="ctr" rtl="0" fontAlgn="base">
              <a:spcBef>
                <a:spcPct val="0"/>
              </a:spcBef>
              <a:spcAft>
                <a:spcPct val="0"/>
              </a:spcAft>
              <a:defRPr sz="4850">
                <a:solidFill>
                  <a:schemeClr val="tx2"/>
                </a:solidFill>
                <a:latin typeface="Arial" pitchFamily="34" charset="0"/>
              </a:defRPr>
            </a:lvl6pPr>
            <a:lvl7pPr marL="1007943" algn="ctr" rtl="0" fontAlgn="base">
              <a:spcBef>
                <a:spcPct val="0"/>
              </a:spcBef>
              <a:spcAft>
                <a:spcPct val="0"/>
              </a:spcAft>
              <a:defRPr sz="4850">
                <a:solidFill>
                  <a:schemeClr val="tx2"/>
                </a:solidFill>
                <a:latin typeface="Arial" pitchFamily="34" charset="0"/>
              </a:defRPr>
            </a:lvl7pPr>
            <a:lvl8pPr marL="1511915" algn="ctr" rtl="0" fontAlgn="base">
              <a:spcBef>
                <a:spcPct val="0"/>
              </a:spcBef>
              <a:spcAft>
                <a:spcPct val="0"/>
              </a:spcAft>
              <a:defRPr sz="4850">
                <a:solidFill>
                  <a:schemeClr val="tx2"/>
                </a:solidFill>
                <a:latin typeface="Arial" pitchFamily="34" charset="0"/>
              </a:defRPr>
            </a:lvl8pPr>
            <a:lvl9pPr marL="2015886" algn="ctr" rtl="0" fontAlgn="base">
              <a:spcBef>
                <a:spcPct val="0"/>
              </a:spcBef>
              <a:spcAft>
                <a:spcPct val="0"/>
              </a:spcAft>
              <a:defRPr sz="485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 eaLnBrk="1" hangingPunct="1">
              <a:lnSpc>
                <a:spcPct val="100000"/>
              </a:lnSpc>
              <a:buClrTx/>
              <a:buSzTx/>
              <a:buFontTx/>
            </a:pPr>
            <a:r>
              <a:rPr lang="ru-RU" sz="1800" b="0" kern="0" dirty="0" smtClean="0">
                <a:effectLst/>
              </a:rPr>
              <a:t>слайд </a:t>
            </a:r>
            <a:r>
              <a:rPr lang="ru-RU" sz="1800" b="0" kern="0" dirty="0" smtClean="0">
                <a:effectLst/>
              </a:rPr>
              <a:t>10</a:t>
            </a:r>
            <a:endParaRPr lang="ru-RU" sz="1800" b="0" kern="0" dirty="0">
              <a:effectLst/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160421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 txBox="1">
            <a:spLocks/>
          </p:cNvSpPr>
          <p:nvPr/>
        </p:nvSpPr>
        <p:spPr bwMode="auto">
          <a:xfrm>
            <a:off x="80913" y="7244862"/>
            <a:ext cx="2609534" cy="221573"/>
          </a:xfrm>
          <a:prstGeom prst="rect">
            <a:avLst/>
          </a:prstGeom>
          <a:noFill/>
          <a:ln>
            <a:noFill/>
            <a:prstDash val="dash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85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850">
                <a:solidFill>
                  <a:schemeClr val="tx2"/>
                </a:solidFill>
                <a:latin typeface="Arial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850">
                <a:solidFill>
                  <a:schemeClr val="tx2"/>
                </a:solidFill>
                <a:latin typeface="Arial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850">
                <a:solidFill>
                  <a:schemeClr val="tx2"/>
                </a:solidFill>
                <a:latin typeface="Arial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850">
                <a:solidFill>
                  <a:schemeClr val="tx2"/>
                </a:solidFill>
                <a:latin typeface="Arial" pitchFamily="34" charset="0"/>
              </a:defRPr>
            </a:lvl5pPr>
            <a:lvl6pPr marL="503972" algn="ctr" rtl="0" fontAlgn="base">
              <a:spcBef>
                <a:spcPct val="0"/>
              </a:spcBef>
              <a:spcAft>
                <a:spcPct val="0"/>
              </a:spcAft>
              <a:defRPr sz="4850">
                <a:solidFill>
                  <a:schemeClr val="tx2"/>
                </a:solidFill>
                <a:latin typeface="Arial" pitchFamily="34" charset="0"/>
              </a:defRPr>
            </a:lvl6pPr>
            <a:lvl7pPr marL="1007943" algn="ctr" rtl="0" fontAlgn="base">
              <a:spcBef>
                <a:spcPct val="0"/>
              </a:spcBef>
              <a:spcAft>
                <a:spcPct val="0"/>
              </a:spcAft>
              <a:defRPr sz="4850">
                <a:solidFill>
                  <a:schemeClr val="tx2"/>
                </a:solidFill>
                <a:latin typeface="Arial" pitchFamily="34" charset="0"/>
              </a:defRPr>
            </a:lvl7pPr>
            <a:lvl8pPr marL="1511915" algn="ctr" rtl="0" fontAlgn="base">
              <a:spcBef>
                <a:spcPct val="0"/>
              </a:spcBef>
              <a:spcAft>
                <a:spcPct val="0"/>
              </a:spcAft>
              <a:defRPr sz="4850">
                <a:solidFill>
                  <a:schemeClr val="tx2"/>
                </a:solidFill>
                <a:latin typeface="Arial" pitchFamily="34" charset="0"/>
              </a:defRPr>
            </a:lvl8pPr>
            <a:lvl9pPr marL="2015886" algn="ctr" rtl="0" fontAlgn="base">
              <a:spcBef>
                <a:spcPct val="0"/>
              </a:spcBef>
              <a:spcAft>
                <a:spcPct val="0"/>
              </a:spcAft>
              <a:defRPr sz="485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 eaLnBrk="1" hangingPunct="1">
              <a:lnSpc>
                <a:spcPct val="100000"/>
              </a:lnSpc>
              <a:buClrTx/>
              <a:buSzTx/>
              <a:buFontTx/>
            </a:pPr>
            <a:r>
              <a:rPr lang="ru-RU" sz="1200" b="0" kern="0" dirty="0" smtClean="0">
                <a:solidFill>
                  <a:srgbClr val="FF0000"/>
                </a:solidFill>
                <a:effectLst/>
              </a:rPr>
              <a:t>Для служебного пользования</a:t>
            </a:r>
            <a:endParaRPr lang="ru-RU" sz="1200" b="0" kern="0" dirty="0">
              <a:solidFill>
                <a:srgbClr val="FF0000"/>
              </a:solidFill>
              <a:effectLst/>
            </a:endParaRPr>
          </a:p>
        </p:txBody>
      </p:sp>
      <p:sp>
        <p:nvSpPr>
          <p:cNvPr id="8" name="Заголовок 4"/>
          <p:cNvSpPr txBox="1">
            <a:spLocks/>
          </p:cNvSpPr>
          <p:nvPr/>
        </p:nvSpPr>
        <p:spPr bwMode="auto">
          <a:xfrm>
            <a:off x="9378466" y="7164307"/>
            <a:ext cx="1296180" cy="392423"/>
          </a:xfrm>
          <a:prstGeom prst="rect">
            <a:avLst/>
          </a:prstGeom>
          <a:noFill/>
          <a:ln>
            <a:noFill/>
            <a:prstDash val="dash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85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850">
                <a:solidFill>
                  <a:schemeClr val="tx2"/>
                </a:solidFill>
                <a:latin typeface="Arial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850">
                <a:solidFill>
                  <a:schemeClr val="tx2"/>
                </a:solidFill>
                <a:latin typeface="Arial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850">
                <a:solidFill>
                  <a:schemeClr val="tx2"/>
                </a:solidFill>
                <a:latin typeface="Arial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850">
                <a:solidFill>
                  <a:schemeClr val="tx2"/>
                </a:solidFill>
                <a:latin typeface="Arial" pitchFamily="34" charset="0"/>
              </a:defRPr>
            </a:lvl5pPr>
            <a:lvl6pPr marL="503972" algn="ctr" rtl="0" fontAlgn="base">
              <a:spcBef>
                <a:spcPct val="0"/>
              </a:spcBef>
              <a:spcAft>
                <a:spcPct val="0"/>
              </a:spcAft>
              <a:defRPr sz="4850">
                <a:solidFill>
                  <a:schemeClr val="tx2"/>
                </a:solidFill>
                <a:latin typeface="Arial" pitchFamily="34" charset="0"/>
              </a:defRPr>
            </a:lvl6pPr>
            <a:lvl7pPr marL="1007943" algn="ctr" rtl="0" fontAlgn="base">
              <a:spcBef>
                <a:spcPct val="0"/>
              </a:spcBef>
              <a:spcAft>
                <a:spcPct val="0"/>
              </a:spcAft>
              <a:defRPr sz="4850">
                <a:solidFill>
                  <a:schemeClr val="tx2"/>
                </a:solidFill>
                <a:latin typeface="Arial" pitchFamily="34" charset="0"/>
              </a:defRPr>
            </a:lvl7pPr>
            <a:lvl8pPr marL="1511915" algn="ctr" rtl="0" fontAlgn="base">
              <a:spcBef>
                <a:spcPct val="0"/>
              </a:spcBef>
              <a:spcAft>
                <a:spcPct val="0"/>
              </a:spcAft>
              <a:defRPr sz="4850">
                <a:solidFill>
                  <a:schemeClr val="tx2"/>
                </a:solidFill>
                <a:latin typeface="Arial" pitchFamily="34" charset="0"/>
              </a:defRPr>
            </a:lvl8pPr>
            <a:lvl9pPr marL="2015886" algn="ctr" rtl="0" fontAlgn="base">
              <a:spcBef>
                <a:spcPct val="0"/>
              </a:spcBef>
              <a:spcAft>
                <a:spcPct val="0"/>
              </a:spcAft>
              <a:defRPr sz="485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 eaLnBrk="1" hangingPunct="1">
              <a:lnSpc>
                <a:spcPct val="100000"/>
              </a:lnSpc>
              <a:buClrTx/>
              <a:buSzTx/>
              <a:buFontTx/>
            </a:pPr>
            <a:r>
              <a:rPr lang="ru-RU" sz="1800" b="0" kern="0" dirty="0" smtClean="0">
                <a:effectLst/>
              </a:rPr>
              <a:t>слайд 1</a:t>
            </a:r>
            <a:r>
              <a:rPr lang="en-US" sz="1800" b="0" kern="0" dirty="0" smtClean="0">
                <a:effectLst/>
              </a:rPr>
              <a:t>1</a:t>
            </a:r>
            <a:endParaRPr lang="ru-RU" sz="1800" b="0" kern="0" dirty="0">
              <a:effectLst/>
              <a:latin typeface="+mn-lt"/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 bwMode="auto">
          <a:xfrm>
            <a:off x="895637" y="323357"/>
            <a:ext cx="9274810" cy="461086"/>
          </a:xfrm>
          <a:prstGeom prst="rect">
            <a:avLst/>
          </a:prstGeom>
          <a:noFill/>
          <a:ln>
            <a:noFill/>
            <a:prstDash val="dash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00796" tIns="50398" rIns="100796" bIns="50398" numCol="1" anchor="t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 eaLnBrk="1" hangingPunct="1">
              <a:lnSpc>
                <a:spcPct val="100000"/>
              </a:lnSpc>
              <a:buClrTx/>
              <a:buSzTx/>
              <a:buFontTx/>
            </a:pPr>
            <a:r>
              <a:rPr lang="ru-RU" sz="2400" b="0" dirty="0" smtClean="0">
                <a:effectLst/>
              </a:rPr>
              <a:t>День безопасности в металлургии</a:t>
            </a:r>
            <a:endParaRPr lang="ru-RU" sz="2400" b="0" kern="0" dirty="0">
              <a:effectLst/>
              <a:latin typeface="+mn-lt"/>
            </a:endParaRPr>
          </a:p>
        </p:txBody>
      </p:sp>
      <p:pic>
        <p:nvPicPr>
          <p:cNvPr id="7" name="Picture 2" descr="D:\Документы\ТМК\Steel Safety Day_2016\Презентация Дня безопасности\WS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2000" y="1484784"/>
            <a:ext cx="2495987" cy="1512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2969576" y="1414354"/>
            <a:ext cx="7398782" cy="17173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effectLst/>
                <a:latin typeface="+mn-lt"/>
              </a:rPr>
              <a:t>В </a:t>
            </a:r>
            <a:r>
              <a:rPr lang="ru-RU" sz="2400" b="1" dirty="0">
                <a:solidFill>
                  <a:schemeClr val="tx2">
                    <a:lumMod val="75000"/>
                  </a:schemeClr>
                </a:solidFill>
                <a:effectLst/>
                <a:latin typeface="+mn-lt"/>
              </a:rPr>
              <a:t>2005 </a:t>
            </a: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effectLst/>
                <a:latin typeface="+mn-lt"/>
              </a:rPr>
              <a:t>году Трубная </a:t>
            </a:r>
            <a:r>
              <a:rPr lang="ru-RU" sz="2400" b="1" dirty="0">
                <a:solidFill>
                  <a:schemeClr val="tx2">
                    <a:lumMod val="75000"/>
                  </a:schemeClr>
                </a:solidFill>
                <a:effectLst/>
                <a:latin typeface="+mn-lt"/>
              </a:rPr>
              <a:t>металлургическая компания вступила </a:t>
            </a: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effectLst/>
                <a:latin typeface="+mn-lt"/>
              </a:rPr>
              <a:t>во Всемирную ассоциацию </a:t>
            </a:r>
            <a:r>
              <a:rPr lang="ru-RU" sz="2400" b="1" dirty="0">
                <a:solidFill>
                  <a:schemeClr val="tx2">
                    <a:lumMod val="75000"/>
                  </a:schemeClr>
                </a:solidFill>
                <a:effectLst/>
                <a:latin typeface="+mn-lt"/>
              </a:rPr>
              <a:t>производителей </a:t>
            </a: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effectLst/>
                <a:latin typeface="+mn-lt"/>
              </a:rPr>
              <a:t>стали </a:t>
            </a:r>
            <a:r>
              <a:rPr lang="en-US" sz="2400" b="1" i="1" u="sng" dirty="0" smtClean="0">
                <a:solidFill>
                  <a:schemeClr val="tx2">
                    <a:lumMod val="75000"/>
                  </a:schemeClr>
                </a:solidFill>
                <a:effectLst/>
                <a:latin typeface="+mn-lt"/>
              </a:rPr>
              <a:t>World </a:t>
            </a:r>
            <a:r>
              <a:rPr lang="en-US" sz="2400" b="1" i="1" u="sng" dirty="0">
                <a:solidFill>
                  <a:schemeClr val="tx2">
                    <a:lumMod val="75000"/>
                  </a:schemeClr>
                </a:solidFill>
                <a:effectLst/>
                <a:latin typeface="+mn-lt"/>
              </a:rPr>
              <a:t>steel </a:t>
            </a:r>
            <a:r>
              <a:rPr lang="en-US" sz="2400" b="1" i="1" u="sng" dirty="0" smtClean="0">
                <a:solidFill>
                  <a:schemeClr val="tx2">
                    <a:lumMod val="75000"/>
                  </a:schemeClr>
                </a:solidFill>
                <a:effectLst/>
                <a:latin typeface="+mn-lt"/>
              </a:rPr>
              <a:t>association</a:t>
            </a:r>
            <a:endParaRPr lang="ru-RU" sz="2400" b="1" dirty="0">
              <a:solidFill>
                <a:schemeClr val="tx2">
                  <a:lumMod val="75000"/>
                </a:schemeClr>
              </a:solidFill>
              <a:effectLst/>
              <a:latin typeface="+mn-lt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85516" y="3212976"/>
            <a:ext cx="10173100" cy="3569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>
                <a:solidFill>
                  <a:schemeClr val="tx2">
                    <a:lumMod val="75000"/>
                  </a:schemeClr>
                </a:solidFill>
                <a:effectLst/>
                <a:latin typeface="+mn-lt"/>
              </a:rPr>
              <a:t>По инициативе Ассоциации с 2014 года металлурги всего мира </a:t>
            </a:r>
            <a:r>
              <a:rPr lang="ru-RU" sz="2400" b="1" dirty="0" smtClean="0">
                <a:solidFill>
                  <a:srgbClr val="FF0000"/>
                </a:solidFill>
                <a:effectLst/>
                <a:latin typeface="+mn-lt"/>
              </a:rPr>
              <a:t>28 </a:t>
            </a:r>
            <a:r>
              <a:rPr lang="ru-RU" sz="2400" b="1" dirty="0">
                <a:solidFill>
                  <a:srgbClr val="FF0000"/>
                </a:solidFill>
                <a:effectLst/>
                <a:latin typeface="+mn-lt"/>
              </a:rPr>
              <a:t>апреля</a:t>
            </a:r>
            <a:r>
              <a:rPr lang="ru-RU" sz="2400" b="1" dirty="0">
                <a:solidFill>
                  <a:schemeClr val="tx2">
                    <a:lumMod val="75000"/>
                  </a:schemeClr>
                </a:solidFill>
                <a:effectLst/>
                <a:latin typeface="+mn-lt"/>
              </a:rPr>
              <a:t> организуют мероприятия посвящённые Дню безопасности в металлургической промышленности - </a:t>
            </a:r>
            <a:r>
              <a:rPr lang="en-US" sz="2400" b="1" dirty="0">
                <a:solidFill>
                  <a:schemeClr val="tx2">
                    <a:lumMod val="75000"/>
                  </a:schemeClr>
                </a:solidFill>
                <a:effectLst/>
                <a:latin typeface="+mn-lt"/>
              </a:rPr>
              <a:t>Steel Safety Day</a:t>
            </a: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effectLst/>
                <a:latin typeface="+mn-lt"/>
              </a:rPr>
              <a:t>.</a:t>
            </a:r>
          </a:p>
          <a:p>
            <a:pPr algn="just"/>
            <a:r>
              <a:rPr lang="ru-RU" sz="2400" b="1" dirty="0">
                <a:solidFill>
                  <a:schemeClr val="tx2">
                    <a:lumMod val="75000"/>
                  </a:schemeClr>
                </a:solidFill>
                <a:effectLst/>
                <a:latin typeface="+mn-lt"/>
              </a:rPr>
              <a:t>Целью проведения Дня безопасности является </a:t>
            </a: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effectLst/>
                <a:latin typeface="+mn-lt"/>
              </a:rPr>
              <a:t>выявление </a:t>
            </a:r>
            <a:r>
              <a:rPr lang="ru-RU" sz="2400" b="1" dirty="0">
                <a:solidFill>
                  <a:schemeClr val="tx2">
                    <a:lumMod val="75000"/>
                  </a:schemeClr>
                </a:solidFill>
                <a:effectLst/>
                <a:latin typeface="+mn-lt"/>
              </a:rPr>
              <a:t>опасностей на рабочих местах </a:t>
            </a: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effectLst/>
                <a:latin typeface="+mn-lt"/>
              </a:rPr>
              <a:t>и </a:t>
            </a:r>
            <a:r>
              <a:rPr lang="ru-RU" sz="2400" b="1" dirty="0">
                <a:solidFill>
                  <a:schemeClr val="tx2">
                    <a:lumMod val="75000"/>
                  </a:schemeClr>
                </a:solidFill>
                <a:effectLst/>
                <a:latin typeface="+mn-lt"/>
              </a:rPr>
              <a:t>разработка мероприятий по исключению данных опасностей или снижению уровня имеющихся рисков повреждения здоровья</a:t>
            </a: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effectLst/>
                <a:latin typeface="+mn-lt"/>
              </a:rPr>
              <a:t>.</a:t>
            </a:r>
            <a:endParaRPr lang="ru-RU" sz="2400" b="1" dirty="0">
              <a:solidFill>
                <a:schemeClr val="tx2">
                  <a:lumMod val="75000"/>
                </a:schemeClr>
              </a:solidFill>
              <a:effectLst/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613685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 txBox="1">
            <a:spLocks/>
          </p:cNvSpPr>
          <p:nvPr/>
        </p:nvSpPr>
        <p:spPr bwMode="auto">
          <a:xfrm>
            <a:off x="80913" y="7244862"/>
            <a:ext cx="2609534" cy="221573"/>
          </a:xfrm>
          <a:prstGeom prst="rect">
            <a:avLst/>
          </a:prstGeom>
          <a:noFill/>
          <a:ln>
            <a:noFill/>
            <a:prstDash val="dash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85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850">
                <a:solidFill>
                  <a:schemeClr val="tx2"/>
                </a:solidFill>
                <a:latin typeface="Arial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850">
                <a:solidFill>
                  <a:schemeClr val="tx2"/>
                </a:solidFill>
                <a:latin typeface="Arial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850">
                <a:solidFill>
                  <a:schemeClr val="tx2"/>
                </a:solidFill>
                <a:latin typeface="Arial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850">
                <a:solidFill>
                  <a:schemeClr val="tx2"/>
                </a:solidFill>
                <a:latin typeface="Arial" pitchFamily="34" charset="0"/>
              </a:defRPr>
            </a:lvl5pPr>
            <a:lvl6pPr marL="503972" algn="ctr" rtl="0" fontAlgn="base">
              <a:spcBef>
                <a:spcPct val="0"/>
              </a:spcBef>
              <a:spcAft>
                <a:spcPct val="0"/>
              </a:spcAft>
              <a:defRPr sz="4850">
                <a:solidFill>
                  <a:schemeClr val="tx2"/>
                </a:solidFill>
                <a:latin typeface="Arial" pitchFamily="34" charset="0"/>
              </a:defRPr>
            </a:lvl6pPr>
            <a:lvl7pPr marL="1007943" algn="ctr" rtl="0" fontAlgn="base">
              <a:spcBef>
                <a:spcPct val="0"/>
              </a:spcBef>
              <a:spcAft>
                <a:spcPct val="0"/>
              </a:spcAft>
              <a:defRPr sz="4850">
                <a:solidFill>
                  <a:schemeClr val="tx2"/>
                </a:solidFill>
                <a:latin typeface="Arial" pitchFamily="34" charset="0"/>
              </a:defRPr>
            </a:lvl7pPr>
            <a:lvl8pPr marL="1511915" algn="ctr" rtl="0" fontAlgn="base">
              <a:spcBef>
                <a:spcPct val="0"/>
              </a:spcBef>
              <a:spcAft>
                <a:spcPct val="0"/>
              </a:spcAft>
              <a:defRPr sz="4850">
                <a:solidFill>
                  <a:schemeClr val="tx2"/>
                </a:solidFill>
                <a:latin typeface="Arial" pitchFamily="34" charset="0"/>
              </a:defRPr>
            </a:lvl8pPr>
            <a:lvl9pPr marL="2015886" algn="ctr" rtl="0" fontAlgn="base">
              <a:spcBef>
                <a:spcPct val="0"/>
              </a:spcBef>
              <a:spcAft>
                <a:spcPct val="0"/>
              </a:spcAft>
              <a:defRPr sz="485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 eaLnBrk="1" hangingPunct="1">
              <a:lnSpc>
                <a:spcPct val="100000"/>
              </a:lnSpc>
              <a:buClrTx/>
              <a:buSzTx/>
              <a:buFontTx/>
            </a:pPr>
            <a:r>
              <a:rPr lang="ru-RU" sz="1200" b="0" kern="0" dirty="0" smtClean="0">
                <a:solidFill>
                  <a:srgbClr val="FF0000"/>
                </a:solidFill>
                <a:effectLst/>
              </a:rPr>
              <a:t>Для служебного пользования</a:t>
            </a:r>
            <a:endParaRPr lang="ru-RU" sz="1200" b="0" kern="0" dirty="0">
              <a:solidFill>
                <a:srgbClr val="FF0000"/>
              </a:solidFill>
              <a:effectLst/>
            </a:endParaRPr>
          </a:p>
        </p:txBody>
      </p:sp>
      <p:sp>
        <p:nvSpPr>
          <p:cNvPr id="8" name="Заголовок 4"/>
          <p:cNvSpPr txBox="1">
            <a:spLocks/>
          </p:cNvSpPr>
          <p:nvPr/>
        </p:nvSpPr>
        <p:spPr bwMode="auto">
          <a:xfrm>
            <a:off x="9378466" y="7164307"/>
            <a:ext cx="1296180" cy="392423"/>
          </a:xfrm>
          <a:prstGeom prst="rect">
            <a:avLst/>
          </a:prstGeom>
          <a:noFill/>
          <a:ln>
            <a:noFill/>
            <a:prstDash val="dash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85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850">
                <a:solidFill>
                  <a:schemeClr val="tx2"/>
                </a:solidFill>
                <a:latin typeface="Arial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850">
                <a:solidFill>
                  <a:schemeClr val="tx2"/>
                </a:solidFill>
                <a:latin typeface="Arial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850">
                <a:solidFill>
                  <a:schemeClr val="tx2"/>
                </a:solidFill>
                <a:latin typeface="Arial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850">
                <a:solidFill>
                  <a:schemeClr val="tx2"/>
                </a:solidFill>
                <a:latin typeface="Arial" pitchFamily="34" charset="0"/>
              </a:defRPr>
            </a:lvl5pPr>
            <a:lvl6pPr marL="503972" algn="ctr" rtl="0" fontAlgn="base">
              <a:spcBef>
                <a:spcPct val="0"/>
              </a:spcBef>
              <a:spcAft>
                <a:spcPct val="0"/>
              </a:spcAft>
              <a:defRPr sz="4850">
                <a:solidFill>
                  <a:schemeClr val="tx2"/>
                </a:solidFill>
                <a:latin typeface="Arial" pitchFamily="34" charset="0"/>
              </a:defRPr>
            </a:lvl6pPr>
            <a:lvl7pPr marL="1007943" algn="ctr" rtl="0" fontAlgn="base">
              <a:spcBef>
                <a:spcPct val="0"/>
              </a:spcBef>
              <a:spcAft>
                <a:spcPct val="0"/>
              </a:spcAft>
              <a:defRPr sz="4850">
                <a:solidFill>
                  <a:schemeClr val="tx2"/>
                </a:solidFill>
                <a:latin typeface="Arial" pitchFamily="34" charset="0"/>
              </a:defRPr>
            </a:lvl7pPr>
            <a:lvl8pPr marL="1511915" algn="ctr" rtl="0" fontAlgn="base">
              <a:spcBef>
                <a:spcPct val="0"/>
              </a:spcBef>
              <a:spcAft>
                <a:spcPct val="0"/>
              </a:spcAft>
              <a:defRPr sz="4850">
                <a:solidFill>
                  <a:schemeClr val="tx2"/>
                </a:solidFill>
                <a:latin typeface="Arial" pitchFamily="34" charset="0"/>
              </a:defRPr>
            </a:lvl8pPr>
            <a:lvl9pPr marL="2015886" algn="ctr" rtl="0" fontAlgn="base">
              <a:spcBef>
                <a:spcPct val="0"/>
              </a:spcBef>
              <a:spcAft>
                <a:spcPct val="0"/>
              </a:spcAft>
              <a:defRPr sz="485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 eaLnBrk="1" hangingPunct="1">
              <a:lnSpc>
                <a:spcPct val="100000"/>
              </a:lnSpc>
              <a:buClrTx/>
              <a:buSzTx/>
              <a:buFontTx/>
            </a:pPr>
            <a:r>
              <a:rPr lang="ru-RU" sz="1800" b="0" kern="0" dirty="0" smtClean="0">
                <a:effectLst/>
              </a:rPr>
              <a:t>слайд </a:t>
            </a:r>
            <a:r>
              <a:rPr lang="ru-RU" sz="1800" b="0" kern="0" dirty="0" smtClean="0">
                <a:effectLst/>
              </a:rPr>
              <a:t>12</a:t>
            </a:r>
            <a:endParaRPr lang="ru-RU" sz="1800" b="0" kern="0" dirty="0">
              <a:effectLst/>
              <a:latin typeface="+mn-lt"/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 bwMode="auto">
          <a:xfrm>
            <a:off x="895637" y="323357"/>
            <a:ext cx="9274810" cy="461086"/>
          </a:xfrm>
          <a:prstGeom prst="rect">
            <a:avLst/>
          </a:prstGeom>
          <a:noFill/>
          <a:ln>
            <a:noFill/>
            <a:prstDash val="dash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00796" tIns="50398" rIns="100796" bIns="50398" numCol="1" anchor="t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 eaLnBrk="1" hangingPunct="1">
              <a:lnSpc>
                <a:spcPct val="100000"/>
              </a:lnSpc>
              <a:buClrTx/>
              <a:buSzTx/>
              <a:buFontTx/>
            </a:pPr>
            <a:r>
              <a:rPr lang="en-US" sz="2400" b="0" dirty="0">
                <a:effectLst/>
              </a:rPr>
              <a:t>Steel Safety Day</a:t>
            </a:r>
            <a:r>
              <a:rPr lang="ru-RU" sz="2400" b="0" dirty="0">
                <a:effectLst/>
              </a:rPr>
              <a:t>-2017</a:t>
            </a:r>
            <a:endParaRPr lang="ru-RU" sz="2400" b="0" kern="0" dirty="0">
              <a:effectLst/>
              <a:latin typeface="+mn-lt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77216" y="1187477"/>
            <a:ext cx="5289013" cy="5883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0" dirty="0" smtClean="0">
                <a:effectLst/>
                <a:latin typeface="+mn-lt"/>
              </a:rPr>
              <a:t>В соответствии с приказом Управляющего директора в ПАО «СТЗ» в 2017 году определены пять</a:t>
            </a:r>
            <a:r>
              <a:rPr lang="ru-RU" sz="2000" b="0" dirty="0" smtClean="0">
                <a:solidFill>
                  <a:srgbClr val="FF0000"/>
                </a:solidFill>
                <a:effectLst/>
                <a:latin typeface="+mn-lt"/>
              </a:rPr>
              <a:t> </a:t>
            </a:r>
            <a:r>
              <a:rPr lang="ru-RU" sz="2000" b="0" dirty="0" smtClean="0">
                <a:effectLst/>
                <a:latin typeface="+mn-lt"/>
              </a:rPr>
              <a:t>направлений по предотвращению основных причин травматизма:</a:t>
            </a:r>
          </a:p>
          <a:p>
            <a:pPr algn="just"/>
            <a:r>
              <a:rPr lang="ru-RU" sz="2000" b="0" dirty="0" smtClean="0">
                <a:effectLst/>
                <a:latin typeface="+mn-lt"/>
              </a:rPr>
              <a:t>1. Пожарная безопасность и газоопасные работы.</a:t>
            </a:r>
          </a:p>
          <a:p>
            <a:pPr algn="just"/>
            <a:r>
              <a:rPr lang="ru-RU" sz="2000" b="0" dirty="0" smtClean="0">
                <a:effectLst/>
                <a:latin typeface="+mn-lt"/>
              </a:rPr>
              <a:t>2. Эксплуатация и ремонт механического оборудования.</a:t>
            </a:r>
          </a:p>
          <a:p>
            <a:pPr algn="just"/>
            <a:r>
              <a:rPr lang="ru-RU" sz="2000" b="0" dirty="0" smtClean="0">
                <a:effectLst/>
                <a:latin typeface="+mn-lt"/>
              </a:rPr>
              <a:t>3. Работы на высоте.</a:t>
            </a:r>
          </a:p>
          <a:p>
            <a:pPr algn="just"/>
            <a:r>
              <a:rPr lang="ru-RU" sz="2000" b="0" dirty="0" smtClean="0">
                <a:effectLst/>
                <a:latin typeface="+mn-lt"/>
              </a:rPr>
              <a:t>4. Работа с подъемными сооружениями и складирование грузов.</a:t>
            </a:r>
          </a:p>
          <a:p>
            <a:pPr algn="just"/>
            <a:r>
              <a:rPr lang="ru-RU" sz="2000" b="0" dirty="0" smtClean="0">
                <a:effectLst/>
                <a:latin typeface="+mn-lt"/>
              </a:rPr>
              <a:t>5. Движение транспорта и маршруты движения.</a:t>
            </a:r>
            <a:endParaRPr lang="ru-RU" sz="2000" b="0" dirty="0">
              <a:effectLst/>
              <a:latin typeface="+mn-lt"/>
            </a:endParaRPr>
          </a:p>
        </p:txBody>
      </p:sp>
      <p:graphicFrame>
        <p:nvGraphicFramePr>
          <p:cNvPr id="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20660878"/>
              </p:ext>
            </p:extLst>
          </p:nvPr>
        </p:nvGraphicFramePr>
        <p:xfrm>
          <a:off x="6026150" y="900113"/>
          <a:ext cx="4432300" cy="6264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1" name="Acrobat Document" r:id="rId3" imgW="6415981" imgH="9075240" progId="AcroExch.Document.11">
                  <p:embed/>
                </p:oleObj>
              </mc:Choice>
              <mc:Fallback>
                <p:oleObj name="Acrobat Document" r:id="rId3" imgW="6415981" imgH="9075240" progId="AcroExch.Document.1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26150" y="900113"/>
                        <a:ext cx="4432300" cy="62642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454648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/>
          <p:cNvSpPr txBox="1">
            <a:spLocks/>
          </p:cNvSpPr>
          <p:nvPr/>
        </p:nvSpPr>
        <p:spPr bwMode="auto">
          <a:xfrm>
            <a:off x="80913" y="7244864"/>
            <a:ext cx="2609534" cy="221573"/>
          </a:xfrm>
          <a:prstGeom prst="rect">
            <a:avLst/>
          </a:prstGeom>
          <a:noFill/>
          <a:ln>
            <a:noFill/>
            <a:prstDash val="dash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17" tIns="45709" rIns="91417" bIns="45709" numCol="1" anchor="ctr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85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850">
                <a:solidFill>
                  <a:schemeClr val="tx2"/>
                </a:solidFill>
                <a:latin typeface="Arial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850">
                <a:solidFill>
                  <a:schemeClr val="tx2"/>
                </a:solidFill>
                <a:latin typeface="Arial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850">
                <a:solidFill>
                  <a:schemeClr val="tx2"/>
                </a:solidFill>
                <a:latin typeface="Arial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850">
                <a:solidFill>
                  <a:schemeClr val="tx2"/>
                </a:solidFill>
                <a:latin typeface="Arial" pitchFamily="34" charset="0"/>
              </a:defRPr>
            </a:lvl5pPr>
            <a:lvl6pPr marL="503972" algn="ctr" rtl="0" fontAlgn="base">
              <a:spcBef>
                <a:spcPct val="0"/>
              </a:spcBef>
              <a:spcAft>
                <a:spcPct val="0"/>
              </a:spcAft>
              <a:defRPr sz="4850">
                <a:solidFill>
                  <a:schemeClr val="tx2"/>
                </a:solidFill>
                <a:latin typeface="Arial" pitchFamily="34" charset="0"/>
              </a:defRPr>
            </a:lvl6pPr>
            <a:lvl7pPr marL="1007943" algn="ctr" rtl="0" fontAlgn="base">
              <a:spcBef>
                <a:spcPct val="0"/>
              </a:spcBef>
              <a:spcAft>
                <a:spcPct val="0"/>
              </a:spcAft>
              <a:defRPr sz="4850">
                <a:solidFill>
                  <a:schemeClr val="tx2"/>
                </a:solidFill>
                <a:latin typeface="Arial" pitchFamily="34" charset="0"/>
              </a:defRPr>
            </a:lvl7pPr>
            <a:lvl8pPr marL="1511915" algn="ctr" rtl="0" fontAlgn="base">
              <a:spcBef>
                <a:spcPct val="0"/>
              </a:spcBef>
              <a:spcAft>
                <a:spcPct val="0"/>
              </a:spcAft>
              <a:defRPr sz="4850">
                <a:solidFill>
                  <a:schemeClr val="tx2"/>
                </a:solidFill>
                <a:latin typeface="Arial" pitchFamily="34" charset="0"/>
              </a:defRPr>
            </a:lvl8pPr>
            <a:lvl9pPr marL="2015886" algn="ctr" rtl="0" fontAlgn="base">
              <a:spcBef>
                <a:spcPct val="0"/>
              </a:spcBef>
              <a:spcAft>
                <a:spcPct val="0"/>
              </a:spcAft>
              <a:defRPr sz="485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 eaLnBrk="1" hangingPunct="1">
              <a:lnSpc>
                <a:spcPct val="100000"/>
              </a:lnSpc>
              <a:buClrTx/>
              <a:buSzTx/>
              <a:buFontTx/>
            </a:pPr>
            <a:r>
              <a:rPr lang="ru-RU" sz="1300" b="0" kern="0" dirty="0">
                <a:solidFill>
                  <a:srgbClr val="FF0000"/>
                </a:solidFill>
                <a:effectLst/>
              </a:rPr>
              <a:t>Для служебного пользования</a:t>
            </a:r>
          </a:p>
        </p:txBody>
      </p:sp>
      <p:sp>
        <p:nvSpPr>
          <p:cNvPr id="7" name="Заголовок 4"/>
          <p:cNvSpPr txBox="1">
            <a:spLocks/>
          </p:cNvSpPr>
          <p:nvPr/>
        </p:nvSpPr>
        <p:spPr bwMode="auto">
          <a:xfrm>
            <a:off x="9456671" y="7159438"/>
            <a:ext cx="1296180" cy="392423"/>
          </a:xfrm>
          <a:prstGeom prst="rect">
            <a:avLst/>
          </a:prstGeom>
          <a:noFill/>
          <a:ln>
            <a:noFill/>
            <a:prstDash val="dash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17" tIns="45709" rIns="91417" bIns="45709" numCol="1" anchor="t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85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850">
                <a:solidFill>
                  <a:schemeClr val="tx2"/>
                </a:solidFill>
                <a:latin typeface="Arial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850">
                <a:solidFill>
                  <a:schemeClr val="tx2"/>
                </a:solidFill>
                <a:latin typeface="Arial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850">
                <a:solidFill>
                  <a:schemeClr val="tx2"/>
                </a:solidFill>
                <a:latin typeface="Arial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850">
                <a:solidFill>
                  <a:schemeClr val="tx2"/>
                </a:solidFill>
                <a:latin typeface="Arial" pitchFamily="34" charset="0"/>
              </a:defRPr>
            </a:lvl5pPr>
            <a:lvl6pPr marL="503972" algn="ctr" rtl="0" fontAlgn="base">
              <a:spcBef>
                <a:spcPct val="0"/>
              </a:spcBef>
              <a:spcAft>
                <a:spcPct val="0"/>
              </a:spcAft>
              <a:defRPr sz="4850">
                <a:solidFill>
                  <a:schemeClr val="tx2"/>
                </a:solidFill>
                <a:latin typeface="Arial" pitchFamily="34" charset="0"/>
              </a:defRPr>
            </a:lvl6pPr>
            <a:lvl7pPr marL="1007943" algn="ctr" rtl="0" fontAlgn="base">
              <a:spcBef>
                <a:spcPct val="0"/>
              </a:spcBef>
              <a:spcAft>
                <a:spcPct val="0"/>
              </a:spcAft>
              <a:defRPr sz="4850">
                <a:solidFill>
                  <a:schemeClr val="tx2"/>
                </a:solidFill>
                <a:latin typeface="Arial" pitchFamily="34" charset="0"/>
              </a:defRPr>
            </a:lvl7pPr>
            <a:lvl8pPr marL="1511915" algn="ctr" rtl="0" fontAlgn="base">
              <a:spcBef>
                <a:spcPct val="0"/>
              </a:spcBef>
              <a:spcAft>
                <a:spcPct val="0"/>
              </a:spcAft>
              <a:defRPr sz="4850">
                <a:solidFill>
                  <a:schemeClr val="tx2"/>
                </a:solidFill>
                <a:latin typeface="Arial" pitchFamily="34" charset="0"/>
              </a:defRPr>
            </a:lvl8pPr>
            <a:lvl9pPr marL="2015886" algn="ctr" rtl="0" fontAlgn="base">
              <a:spcBef>
                <a:spcPct val="0"/>
              </a:spcBef>
              <a:spcAft>
                <a:spcPct val="0"/>
              </a:spcAft>
              <a:defRPr sz="485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 eaLnBrk="1" hangingPunct="1">
              <a:lnSpc>
                <a:spcPct val="100000"/>
              </a:lnSpc>
              <a:buClrTx/>
              <a:buSzTx/>
              <a:buFontTx/>
            </a:pPr>
            <a:r>
              <a:rPr lang="ru-RU" sz="1800" b="0" kern="0" dirty="0">
                <a:effectLst/>
              </a:rPr>
              <a:t>слайд </a:t>
            </a:r>
            <a:r>
              <a:rPr lang="ru-RU" sz="1800" b="0" kern="0" dirty="0" smtClean="0">
                <a:effectLst/>
              </a:rPr>
              <a:t>13</a:t>
            </a:r>
            <a:endParaRPr lang="ru-RU" sz="1800" b="0" kern="0" dirty="0">
              <a:effectLst/>
              <a:latin typeface="+mn-lt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77216" y="1060463"/>
            <a:ext cx="4104570" cy="59708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0000"/>
              </a:lnSpc>
              <a:spcBef>
                <a:spcPts val="1200"/>
              </a:spcBef>
            </a:pPr>
            <a:r>
              <a:rPr lang="ru-RU" sz="1800" b="0" dirty="0" smtClean="0">
                <a:effectLst/>
                <a:latin typeface="+mn-lt"/>
              </a:rPr>
              <a:t>По </a:t>
            </a:r>
            <a:r>
              <a:rPr lang="ru-RU" sz="1800" b="0" dirty="0">
                <a:effectLst/>
                <a:latin typeface="+mn-lt"/>
              </a:rPr>
              <a:t>соответствующим</a:t>
            </a:r>
            <a:r>
              <a:rPr lang="ru-RU" sz="1800" b="0" dirty="0" smtClean="0">
                <a:effectLst/>
                <a:latin typeface="+mn-lt"/>
              </a:rPr>
              <a:t> темам проверки разработаны опросные листы.</a:t>
            </a:r>
          </a:p>
          <a:p>
            <a:pPr algn="just">
              <a:lnSpc>
                <a:spcPct val="100000"/>
              </a:lnSpc>
              <a:spcBef>
                <a:spcPts val="1200"/>
              </a:spcBef>
            </a:pPr>
            <a:r>
              <a:rPr lang="ru-RU" sz="1800" b="0" dirty="0" smtClean="0">
                <a:effectLst/>
                <a:latin typeface="+mn-lt"/>
              </a:rPr>
              <a:t>Разработана наглядная агитация (баннеры и плакаты) проведения Дня безопасности.</a:t>
            </a:r>
          </a:p>
          <a:p>
            <a:pPr algn="just">
              <a:lnSpc>
                <a:spcPct val="100000"/>
              </a:lnSpc>
              <a:spcBef>
                <a:spcPts val="1200"/>
              </a:spcBef>
            </a:pPr>
            <a:r>
              <a:rPr lang="ru-RU" sz="1800" b="0" dirty="0">
                <a:effectLst/>
                <a:latin typeface="+mn-lt"/>
              </a:rPr>
              <a:t>В феврале-марте в рамках действующей на заводе трехступенчатой системы контроля состояния охраны труда и промышленной безопасности проведены проверки по опросным листам.</a:t>
            </a:r>
          </a:p>
          <a:p>
            <a:pPr algn="just">
              <a:lnSpc>
                <a:spcPct val="100000"/>
              </a:lnSpc>
              <a:spcBef>
                <a:spcPts val="1200"/>
              </a:spcBef>
            </a:pPr>
            <a:r>
              <a:rPr lang="ru-RU" sz="1800" b="0" dirty="0">
                <a:effectLst/>
                <a:latin typeface="+mn-lt"/>
              </a:rPr>
              <a:t>По результатам проведенных проверок на уровне цехов составлены </a:t>
            </a:r>
            <a:r>
              <a:rPr lang="ru-RU" sz="1800" b="0" dirty="0" smtClean="0">
                <a:effectLst/>
                <a:latin typeface="+mn-lt"/>
              </a:rPr>
              <a:t>отчеты</a:t>
            </a:r>
            <a:r>
              <a:rPr lang="ru-RU" sz="1800" b="0" dirty="0">
                <a:effectLst/>
                <a:latin typeface="+mn-lt"/>
              </a:rPr>
              <a:t>. </a:t>
            </a:r>
            <a:endParaRPr lang="ru-RU" sz="1800" b="0" dirty="0" smtClean="0">
              <a:effectLst/>
              <a:latin typeface="+mn-lt"/>
            </a:endParaRPr>
          </a:p>
          <a:p>
            <a:pPr algn="just">
              <a:lnSpc>
                <a:spcPct val="100000"/>
              </a:lnSpc>
              <a:spcBef>
                <a:spcPts val="1200"/>
              </a:spcBef>
            </a:pPr>
            <a:r>
              <a:rPr lang="ru-RU" sz="1800" b="0" dirty="0" smtClean="0">
                <a:effectLst/>
                <a:latin typeface="+mn-lt"/>
              </a:rPr>
              <a:t>Оформлен общий отчет </a:t>
            </a:r>
            <a:r>
              <a:rPr lang="ru-RU" sz="1800" b="0" dirty="0">
                <a:effectLst/>
                <a:latin typeface="+mn-lt"/>
              </a:rPr>
              <a:t>и </a:t>
            </a:r>
            <a:r>
              <a:rPr lang="ru-RU" sz="1800" b="0" dirty="0" smtClean="0">
                <a:effectLst/>
                <a:latin typeface="+mn-lt"/>
              </a:rPr>
              <a:t>план </a:t>
            </a:r>
            <a:r>
              <a:rPr lang="ru-RU" sz="1800" b="0" dirty="0">
                <a:effectLst/>
                <a:latin typeface="+mn-lt"/>
              </a:rPr>
              <a:t>мероприятий по устранению несоответствий в целом по заводу.</a:t>
            </a:r>
          </a:p>
        </p:txBody>
      </p:sp>
      <p:pic>
        <p:nvPicPr>
          <p:cNvPr id="6146" name="Picture 2" descr="C:\Users\NikiforovVA\Documents\работа\Documents\Рабочая папка\Steel safety day\SSD 2017\презентация, доклад\фото\УОТ2 ТПЦ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204" t="7570" r="-1" b="9609"/>
          <a:stretch/>
        </p:blipFill>
        <p:spPr bwMode="auto">
          <a:xfrm>
            <a:off x="6812005" y="4033627"/>
            <a:ext cx="3430581" cy="291465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2" descr="C:\Users\NikiforovVA\Documents\работа\Documents\Рабочая папка\Steel safety day\SSD 2017\презентация, доклад\фото\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1323" y="1045842"/>
            <a:ext cx="4317193" cy="302203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C:\Users\NikiforovVA\Documents\работа\Documents\Рабочая папка\Steel safety day\SSD 2017\презентация, доклад\фото\УОТ1 ТПЦ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40" b="13746"/>
          <a:stretch/>
        </p:blipFill>
        <p:spPr bwMode="auto">
          <a:xfrm>
            <a:off x="4904285" y="3779837"/>
            <a:ext cx="2745941" cy="28804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Заголовок 1"/>
          <p:cNvSpPr txBox="1">
            <a:spLocks/>
          </p:cNvSpPr>
          <p:nvPr/>
        </p:nvSpPr>
        <p:spPr bwMode="auto">
          <a:xfrm>
            <a:off x="895637" y="323357"/>
            <a:ext cx="9274810" cy="461086"/>
          </a:xfrm>
          <a:prstGeom prst="rect">
            <a:avLst/>
          </a:prstGeom>
          <a:noFill/>
          <a:ln>
            <a:noFill/>
            <a:prstDash val="dash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00796" tIns="50398" rIns="100796" bIns="50398" numCol="1" anchor="t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 eaLnBrk="1" hangingPunct="1">
              <a:lnSpc>
                <a:spcPct val="100000"/>
              </a:lnSpc>
              <a:buClrTx/>
              <a:buSzTx/>
              <a:buFontTx/>
            </a:pPr>
            <a:r>
              <a:rPr lang="en-US" sz="2400" b="0" dirty="0">
                <a:effectLst/>
              </a:rPr>
              <a:t>Steel Safety Day</a:t>
            </a:r>
            <a:r>
              <a:rPr lang="ru-RU" sz="2400" b="0" dirty="0">
                <a:effectLst/>
              </a:rPr>
              <a:t>-2017</a:t>
            </a:r>
            <a:endParaRPr lang="ru-RU" sz="2400" b="0" kern="0" dirty="0">
              <a:effectLst/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032713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 txBox="1">
            <a:spLocks/>
          </p:cNvSpPr>
          <p:nvPr/>
        </p:nvSpPr>
        <p:spPr bwMode="auto">
          <a:xfrm>
            <a:off x="80913" y="7244862"/>
            <a:ext cx="2609534" cy="221573"/>
          </a:xfrm>
          <a:prstGeom prst="rect">
            <a:avLst/>
          </a:prstGeom>
          <a:noFill/>
          <a:ln>
            <a:noFill/>
            <a:prstDash val="dash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85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850">
                <a:solidFill>
                  <a:schemeClr val="tx2"/>
                </a:solidFill>
                <a:latin typeface="Arial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850">
                <a:solidFill>
                  <a:schemeClr val="tx2"/>
                </a:solidFill>
                <a:latin typeface="Arial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850">
                <a:solidFill>
                  <a:schemeClr val="tx2"/>
                </a:solidFill>
                <a:latin typeface="Arial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850">
                <a:solidFill>
                  <a:schemeClr val="tx2"/>
                </a:solidFill>
                <a:latin typeface="Arial" pitchFamily="34" charset="0"/>
              </a:defRPr>
            </a:lvl5pPr>
            <a:lvl6pPr marL="503972" algn="ctr" rtl="0" fontAlgn="base">
              <a:spcBef>
                <a:spcPct val="0"/>
              </a:spcBef>
              <a:spcAft>
                <a:spcPct val="0"/>
              </a:spcAft>
              <a:defRPr sz="4850">
                <a:solidFill>
                  <a:schemeClr val="tx2"/>
                </a:solidFill>
                <a:latin typeface="Arial" pitchFamily="34" charset="0"/>
              </a:defRPr>
            </a:lvl6pPr>
            <a:lvl7pPr marL="1007943" algn="ctr" rtl="0" fontAlgn="base">
              <a:spcBef>
                <a:spcPct val="0"/>
              </a:spcBef>
              <a:spcAft>
                <a:spcPct val="0"/>
              </a:spcAft>
              <a:defRPr sz="4850">
                <a:solidFill>
                  <a:schemeClr val="tx2"/>
                </a:solidFill>
                <a:latin typeface="Arial" pitchFamily="34" charset="0"/>
              </a:defRPr>
            </a:lvl7pPr>
            <a:lvl8pPr marL="1511915" algn="ctr" rtl="0" fontAlgn="base">
              <a:spcBef>
                <a:spcPct val="0"/>
              </a:spcBef>
              <a:spcAft>
                <a:spcPct val="0"/>
              </a:spcAft>
              <a:defRPr sz="4850">
                <a:solidFill>
                  <a:schemeClr val="tx2"/>
                </a:solidFill>
                <a:latin typeface="Arial" pitchFamily="34" charset="0"/>
              </a:defRPr>
            </a:lvl8pPr>
            <a:lvl9pPr marL="2015886" algn="ctr" rtl="0" fontAlgn="base">
              <a:spcBef>
                <a:spcPct val="0"/>
              </a:spcBef>
              <a:spcAft>
                <a:spcPct val="0"/>
              </a:spcAft>
              <a:defRPr sz="485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 eaLnBrk="1" hangingPunct="1">
              <a:lnSpc>
                <a:spcPct val="100000"/>
              </a:lnSpc>
              <a:buClrTx/>
              <a:buSzTx/>
              <a:buFontTx/>
            </a:pPr>
            <a:r>
              <a:rPr lang="ru-RU" sz="1200" b="0" kern="0" dirty="0" smtClean="0">
                <a:solidFill>
                  <a:srgbClr val="FF0000"/>
                </a:solidFill>
                <a:effectLst/>
              </a:rPr>
              <a:t>Для служебного пользования</a:t>
            </a:r>
            <a:endParaRPr lang="ru-RU" sz="1200" b="0" kern="0" dirty="0">
              <a:solidFill>
                <a:srgbClr val="FF0000"/>
              </a:solidFill>
              <a:effectLst/>
            </a:endParaRPr>
          </a:p>
        </p:txBody>
      </p:sp>
      <p:sp>
        <p:nvSpPr>
          <p:cNvPr id="8" name="Заголовок 4"/>
          <p:cNvSpPr txBox="1">
            <a:spLocks/>
          </p:cNvSpPr>
          <p:nvPr/>
        </p:nvSpPr>
        <p:spPr bwMode="auto">
          <a:xfrm>
            <a:off x="9378466" y="7164307"/>
            <a:ext cx="1296180" cy="392423"/>
          </a:xfrm>
          <a:prstGeom prst="rect">
            <a:avLst/>
          </a:prstGeom>
          <a:noFill/>
          <a:ln>
            <a:noFill/>
            <a:prstDash val="dash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85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850">
                <a:solidFill>
                  <a:schemeClr val="tx2"/>
                </a:solidFill>
                <a:latin typeface="Arial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850">
                <a:solidFill>
                  <a:schemeClr val="tx2"/>
                </a:solidFill>
                <a:latin typeface="Arial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850">
                <a:solidFill>
                  <a:schemeClr val="tx2"/>
                </a:solidFill>
                <a:latin typeface="Arial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850">
                <a:solidFill>
                  <a:schemeClr val="tx2"/>
                </a:solidFill>
                <a:latin typeface="Arial" pitchFamily="34" charset="0"/>
              </a:defRPr>
            </a:lvl5pPr>
            <a:lvl6pPr marL="503972" algn="ctr" rtl="0" fontAlgn="base">
              <a:spcBef>
                <a:spcPct val="0"/>
              </a:spcBef>
              <a:spcAft>
                <a:spcPct val="0"/>
              </a:spcAft>
              <a:defRPr sz="4850">
                <a:solidFill>
                  <a:schemeClr val="tx2"/>
                </a:solidFill>
                <a:latin typeface="Arial" pitchFamily="34" charset="0"/>
              </a:defRPr>
            </a:lvl6pPr>
            <a:lvl7pPr marL="1007943" algn="ctr" rtl="0" fontAlgn="base">
              <a:spcBef>
                <a:spcPct val="0"/>
              </a:spcBef>
              <a:spcAft>
                <a:spcPct val="0"/>
              </a:spcAft>
              <a:defRPr sz="4850">
                <a:solidFill>
                  <a:schemeClr val="tx2"/>
                </a:solidFill>
                <a:latin typeface="Arial" pitchFamily="34" charset="0"/>
              </a:defRPr>
            </a:lvl7pPr>
            <a:lvl8pPr marL="1511915" algn="ctr" rtl="0" fontAlgn="base">
              <a:spcBef>
                <a:spcPct val="0"/>
              </a:spcBef>
              <a:spcAft>
                <a:spcPct val="0"/>
              </a:spcAft>
              <a:defRPr sz="4850">
                <a:solidFill>
                  <a:schemeClr val="tx2"/>
                </a:solidFill>
                <a:latin typeface="Arial" pitchFamily="34" charset="0"/>
              </a:defRPr>
            </a:lvl8pPr>
            <a:lvl9pPr marL="2015886" algn="ctr" rtl="0" fontAlgn="base">
              <a:spcBef>
                <a:spcPct val="0"/>
              </a:spcBef>
              <a:spcAft>
                <a:spcPct val="0"/>
              </a:spcAft>
              <a:defRPr sz="485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 eaLnBrk="1" hangingPunct="1">
              <a:lnSpc>
                <a:spcPct val="100000"/>
              </a:lnSpc>
              <a:buClrTx/>
              <a:buSzTx/>
              <a:buFontTx/>
            </a:pPr>
            <a:r>
              <a:rPr lang="ru-RU" sz="1800" b="0" kern="0" dirty="0" smtClean="0">
                <a:effectLst/>
              </a:rPr>
              <a:t>слайд </a:t>
            </a:r>
            <a:r>
              <a:rPr lang="en-US" sz="1800" b="0" kern="0" dirty="0" smtClean="0">
                <a:effectLst/>
              </a:rPr>
              <a:t>1</a:t>
            </a:r>
            <a:r>
              <a:rPr lang="ru-RU" sz="1800" b="0" kern="0" dirty="0" smtClean="0">
                <a:effectLst/>
              </a:rPr>
              <a:t>4</a:t>
            </a:r>
            <a:endParaRPr lang="ru-RU" sz="1800" b="0" kern="0" dirty="0">
              <a:effectLst/>
              <a:latin typeface="+mn-lt"/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 bwMode="auto">
          <a:xfrm>
            <a:off x="895637" y="323357"/>
            <a:ext cx="9274810" cy="461086"/>
          </a:xfrm>
          <a:prstGeom prst="rect">
            <a:avLst/>
          </a:prstGeom>
          <a:noFill/>
          <a:ln>
            <a:noFill/>
            <a:prstDash val="dash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00796" tIns="50398" rIns="100796" bIns="50398" numCol="1" anchor="t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 eaLnBrk="1" hangingPunct="1">
              <a:lnSpc>
                <a:spcPct val="100000"/>
              </a:lnSpc>
              <a:buClrTx/>
              <a:buSzTx/>
              <a:buFontTx/>
            </a:pPr>
            <a:r>
              <a:rPr lang="en-US" sz="2400" b="0" dirty="0">
                <a:effectLst/>
              </a:rPr>
              <a:t>Steel Safety Day</a:t>
            </a:r>
            <a:r>
              <a:rPr lang="ru-RU" sz="2400" b="0" dirty="0">
                <a:effectLst/>
              </a:rPr>
              <a:t>-2017</a:t>
            </a:r>
            <a:endParaRPr lang="ru-RU" sz="2400" b="0" kern="0" dirty="0">
              <a:effectLst/>
              <a:latin typeface="+mn-lt"/>
            </a:endParaRPr>
          </a:p>
        </p:txBody>
      </p:sp>
      <p:graphicFrame>
        <p:nvGraphicFramePr>
          <p:cNvPr id="9" name="Диаграмма 8"/>
          <p:cNvGraphicFramePr/>
          <p:nvPr>
            <p:extLst>
              <p:ext uri="{D42A27DB-BD31-4B8C-83A1-F6EECF244321}">
                <p14:modId xmlns:p14="http://schemas.microsoft.com/office/powerpoint/2010/main" val="868761496"/>
              </p:ext>
            </p:extLst>
          </p:nvPr>
        </p:nvGraphicFramePr>
        <p:xfrm>
          <a:off x="305206" y="899436"/>
          <a:ext cx="10070437" cy="64562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258220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 txBox="1">
            <a:spLocks/>
          </p:cNvSpPr>
          <p:nvPr/>
        </p:nvSpPr>
        <p:spPr bwMode="auto">
          <a:xfrm>
            <a:off x="80913" y="7244862"/>
            <a:ext cx="2609534" cy="221573"/>
          </a:xfrm>
          <a:prstGeom prst="rect">
            <a:avLst/>
          </a:prstGeom>
          <a:noFill/>
          <a:ln>
            <a:noFill/>
            <a:prstDash val="dash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85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850">
                <a:solidFill>
                  <a:schemeClr val="tx2"/>
                </a:solidFill>
                <a:latin typeface="Arial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850">
                <a:solidFill>
                  <a:schemeClr val="tx2"/>
                </a:solidFill>
                <a:latin typeface="Arial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850">
                <a:solidFill>
                  <a:schemeClr val="tx2"/>
                </a:solidFill>
                <a:latin typeface="Arial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850">
                <a:solidFill>
                  <a:schemeClr val="tx2"/>
                </a:solidFill>
                <a:latin typeface="Arial" pitchFamily="34" charset="0"/>
              </a:defRPr>
            </a:lvl5pPr>
            <a:lvl6pPr marL="503972" algn="ctr" rtl="0" fontAlgn="base">
              <a:spcBef>
                <a:spcPct val="0"/>
              </a:spcBef>
              <a:spcAft>
                <a:spcPct val="0"/>
              </a:spcAft>
              <a:defRPr sz="4850">
                <a:solidFill>
                  <a:schemeClr val="tx2"/>
                </a:solidFill>
                <a:latin typeface="Arial" pitchFamily="34" charset="0"/>
              </a:defRPr>
            </a:lvl6pPr>
            <a:lvl7pPr marL="1007943" algn="ctr" rtl="0" fontAlgn="base">
              <a:spcBef>
                <a:spcPct val="0"/>
              </a:spcBef>
              <a:spcAft>
                <a:spcPct val="0"/>
              </a:spcAft>
              <a:defRPr sz="4850">
                <a:solidFill>
                  <a:schemeClr val="tx2"/>
                </a:solidFill>
                <a:latin typeface="Arial" pitchFamily="34" charset="0"/>
              </a:defRPr>
            </a:lvl7pPr>
            <a:lvl8pPr marL="1511915" algn="ctr" rtl="0" fontAlgn="base">
              <a:spcBef>
                <a:spcPct val="0"/>
              </a:spcBef>
              <a:spcAft>
                <a:spcPct val="0"/>
              </a:spcAft>
              <a:defRPr sz="4850">
                <a:solidFill>
                  <a:schemeClr val="tx2"/>
                </a:solidFill>
                <a:latin typeface="Arial" pitchFamily="34" charset="0"/>
              </a:defRPr>
            </a:lvl8pPr>
            <a:lvl9pPr marL="2015886" algn="ctr" rtl="0" fontAlgn="base">
              <a:spcBef>
                <a:spcPct val="0"/>
              </a:spcBef>
              <a:spcAft>
                <a:spcPct val="0"/>
              </a:spcAft>
              <a:defRPr sz="485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 eaLnBrk="1" hangingPunct="1">
              <a:lnSpc>
                <a:spcPct val="100000"/>
              </a:lnSpc>
              <a:buClrTx/>
              <a:buSzTx/>
              <a:buFontTx/>
            </a:pPr>
            <a:r>
              <a:rPr lang="ru-RU" sz="1200" b="0" kern="0" dirty="0" smtClean="0">
                <a:solidFill>
                  <a:srgbClr val="FF0000"/>
                </a:solidFill>
                <a:effectLst/>
              </a:rPr>
              <a:t>Для служебного пользования</a:t>
            </a:r>
            <a:endParaRPr lang="ru-RU" sz="1200" b="0" kern="0" dirty="0">
              <a:solidFill>
                <a:srgbClr val="FF0000"/>
              </a:solidFill>
              <a:effectLst/>
            </a:endParaRPr>
          </a:p>
        </p:txBody>
      </p:sp>
      <p:sp>
        <p:nvSpPr>
          <p:cNvPr id="8" name="Заголовок 4"/>
          <p:cNvSpPr txBox="1">
            <a:spLocks/>
          </p:cNvSpPr>
          <p:nvPr/>
        </p:nvSpPr>
        <p:spPr bwMode="auto">
          <a:xfrm>
            <a:off x="9378466" y="7164307"/>
            <a:ext cx="1296180" cy="392423"/>
          </a:xfrm>
          <a:prstGeom prst="rect">
            <a:avLst/>
          </a:prstGeom>
          <a:noFill/>
          <a:ln>
            <a:noFill/>
            <a:prstDash val="dash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85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850">
                <a:solidFill>
                  <a:schemeClr val="tx2"/>
                </a:solidFill>
                <a:latin typeface="Arial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850">
                <a:solidFill>
                  <a:schemeClr val="tx2"/>
                </a:solidFill>
                <a:latin typeface="Arial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850">
                <a:solidFill>
                  <a:schemeClr val="tx2"/>
                </a:solidFill>
                <a:latin typeface="Arial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850">
                <a:solidFill>
                  <a:schemeClr val="tx2"/>
                </a:solidFill>
                <a:latin typeface="Arial" pitchFamily="34" charset="0"/>
              </a:defRPr>
            </a:lvl5pPr>
            <a:lvl6pPr marL="503972" algn="ctr" rtl="0" fontAlgn="base">
              <a:spcBef>
                <a:spcPct val="0"/>
              </a:spcBef>
              <a:spcAft>
                <a:spcPct val="0"/>
              </a:spcAft>
              <a:defRPr sz="4850">
                <a:solidFill>
                  <a:schemeClr val="tx2"/>
                </a:solidFill>
                <a:latin typeface="Arial" pitchFamily="34" charset="0"/>
              </a:defRPr>
            </a:lvl6pPr>
            <a:lvl7pPr marL="1007943" algn="ctr" rtl="0" fontAlgn="base">
              <a:spcBef>
                <a:spcPct val="0"/>
              </a:spcBef>
              <a:spcAft>
                <a:spcPct val="0"/>
              </a:spcAft>
              <a:defRPr sz="4850">
                <a:solidFill>
                  <a:schemeClr val="tx2"/>
                </a:solidFill>
                <a:latin typeface="Arial" pitchFamily="34" charset="0"/>
              </a:defRPr>
            </a:lvl7pPr>
            <a:lvl8pPr marL="1511915" algn="ctr" rtl="0" fontAlgn="base">
              <a:spcBef>
                <a:spcPct val="0"/>
              </a:spcBef>
              <a:spcAft>
                <a:spcPct val="0"/>
              </a:spcAft>
              <a:defRPr sz="4850">
                <a:solidFill>
                  <a:schemeClr val="tx2"/>
                </a:solidFill>
                <a:latin typeface="Arial" pitchFamily="34" charset="0"/>
              </a:defRPr>
            </a:lvl8pPr>
            <a:lvl9pPr marL="2015886" algn="ctr" rtl="0" fontAlgn="base">
              <a:spcBef>
                <a:spcPct val="0"/>
              </a:spcBef>
              <a:spcAft>
                <a:spcPct val="0"/>
              </a:spcAft>
              <a:defRPr sz="485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 eaLnBrk="1" hangingPunct="1">
              <a:lnSpc>
                <a:spcPct val="100000"/>
              </a:lnSpc>
              <a:buClrTx/>
              <a:buSzTx/>
              <a:buFontTx/>
            </a:pPr>
            <a:r>
              <a:rPr lang="ru-RU" sz="1800" b="0" kern="0" dirty="0" smtClean="0">
                <a:effectLst/>
              </a:rPr>
              <a:t>слайд </a:t>
            </a:r>
            <a:r>
              <a:rPr lang="en-US" sz="1800" b="0" kern="0" dirty="0" smtClean="0">
                <a:effectLst/>
              </a:rPr>
              <a:t>1</a:t>
            </a:r>
            <a:r>
              <a:rPr lang="ru-RU" sz="1800" b="0" kern="0" dirty="0" smtClean="0">
                <a:effectLst/>
              </a:rPr>
              <a:t>5</a:t>
            </a:r>
            <a:endParaRPr lang="ru-RU" sz="1800" b="0" kern="0" dirty="0">
              <a:effectLst/>
              <a:latin typeface="+mn-lt"/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 bwMode="auto">
          <a:xfrm>
            <a:off x="895637" y="323357"/>
            <a:ext cx="9274810" cy="461086"/>
          </a:xfrm>
          <a:prstGeom prst="rect">
            <a:avLst/>
          </a:prstGeom>
          <a:noFill/>
          <a:ln>
            <a:noFill/>
            <a:prstDash val="dash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00796" tIns="50398" rIns="100796" bIns="50398" numCol="1" anchor="t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 eaLnBrk="1" hangingPunct="1">
              <a:lnSpc>
                <a:spcPct val="100000"/>
              </a:lnSpc>
              <a:buClrTx/>
              <a:buSzTx/>
              <a:buFontTx/>
            </a:pPr>
            <a:r>
              <a:rPr lang="en-US" sz="2400" b="0" dirty="0">
                <a:effectLst/>
              </a:rPr>
              <a:t>Steel Safety Day</a:t>
            </a:r>
            <a:r>
              <a:rPr lang="ru-RU" sz="2400" b="0" dirty="0">
                <a:effectLst/>
              </a:rPr>
              <a:t>-2017</a:t>
            </a:r>
            <a:endParaRPr lang="ru-RU" sz="2400" b="0" kern="0" dirty="0">
              <a:effectLst/>
              <a:latin typeface="+mn-lt"/>
            </a:endParaRPr>
          </a:p>
        </p:txBody>
      </p:sp>
      <p:graphicFrame>
        <p:nvGraphicFramePr>
          <p:cNvPr id="9" name="Диаграмма 8"/>
          <p:cNvGraphicFramePr/>
          <p:nvPr>
            <p:extLst>
              <p:ext uri="{D42A27DB-BD31-4B8C-83A1-F6EECF244321}">
                <p14:modId xmlns:p14="http://schemas.microsoft.com/office/powerpoint/2010/main" val="3245495706"/>
              </p:ext>
            </p:extLst>
          </p:nvPr>
        </p:nvGraphicFramePr>
        <p:xfrm>
          <a:off x="305206" y="899436"/>
          <a:ext cx="10070437" cy="64562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Прямоугольник 1"/>
          <p:cNvSpPr/>
          <p:nvPr/>
        </p:nvSpPr>
        <p:spPr>
          <a:xfrm>
            <a:off x="161186" y="6767275"/>
            <a:ext cx="9721220" cy="3970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800" b="0" dirty="0" smtClean="0">
                <a:effectLst/>
                <a:latin typeface="+mn-lt"/>
              </a:rPr>
              <a:t>Сумма </a:t>
            </a:r>
            <a:r>
              <a:rPr lang="ru-RU" sz="1800" b="0" dirty="0">
                <a:effectLst/>
                <a:latin typeface="+mn-lt"/>
              </a:rPr>
              <a:t>затрат для финансирования 18 мероприятий </a:t>
            </a:r>
            <a:r>
              <a:rPr lang="ru-RU" sz="1800" b="0" dirty="0" smtClean="0">
                <a:effectLst/>
                <a:latin typeface="+mn-lt"/>
              </a:rPr>
              <a:t>в </a:t>
            </a:r>
            <a:r>
              <a:rPr lang="ru-RU" sz="1800" b="0" dirty="0">
                <a:effectLst/>
                <a:latin typeface="+mn-lt"/>
              </a:rPr>
              <a:t>2017 </a:t>
            </a:r>
            <a:r>
              <a:rPr lang="ru-RU" sz="1800" b="0" dirty="0" smtClean="0">
                <a:effectLst/>
                <a:latin typeface="+mn-lt"/>
              </a:rPr>
              <a:t>году – 6387 тыс. рублей.</a:t>
            </a:r>
            <a:endParaRPr lang="ru-RU" sz="1800" b="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901904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 txBox="1">
            <a:spLocks/>
          </p:cNvSpPr>
          <p:nvPr/>
        </p:nvSpPr>
        <p:spPr bwMode="auto">
          <a:xfrm>
            <a:off x="80913" y="7244862"/>
            <a:ext cx="2609534" cy="221573"/>
          </a:xfrm>
          <a:prstGeom prst="rect">
            <a:avLst/>
          </a:prstGeom>
          <a:noFill/>
          <a:ln>
            <a:noFill/>
            <a:prstDash val="dash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85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850">
                <a:solidFill>
                  <a:schemeClr val="tx2"/>
                </a:solidFill>
                <a:latin typeface="Arial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850">
                <a:solidFill>
                  <a:schemeClr val="tx2"/>
                </a:solidFill>
                <a:latin typeface="Arial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850">
                <a:solidFill>
                  <a:schemeClr val="tx2"/>
                </a:solidFill>
                <a:latin typeface="Arial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850">
                <a:solidFill>
                  <a:schemeClr val="tx2"/>
                </a:solidFill>
                <a:latin typeface="Arial" pitchFamily="34" charset="0"/>
              </a:defRPr>
            </a:lvl5pPr>
            <a:lvl6pPr marL="503972" algn="ctr" rtl="0" fontAlgn="base">
              <a:spcBef>
                <a:spcPct val="0"/>
              </a:spcBef>
              <a:spcAft>
                <a:spcPct val="0"/>
              </a:spcAft>
              <a:defRPr sz="4850">
                <a:solidFill>
                  <a:schemeClr val="tx2"/>
                </a:solidFill>
                <a:latin typeface="Arial" pitchFamily="34" charset="0"/>
              </a:defRPr>
            </a:lvl6pPr>
            <a:lvl7pPr marL="1007943" algn="ctr" rtl="0" fontAlgn="base">
              <a:spcBef>
                <a:spcPct val="0"/>
              </a:spcBef>
              <a:spcAft>
                <a:spcPct val="0"/>
              </a:spcAft>
              <a:defRPr sz="4850">
                <a:solidFill>
                  <a:schemeClr val="tx2"/>
                </a:solidFill>
                <a:latin typeface="Arial" pitchFamily="34" charset="0"/>
              </a:defRPr>
            </a:lvl7pPr>
            <a:lvl8pPr marL="1511915" algn="ctr" rtl="0" fontAlgn="base">
              <a:spcBef>
                <a:spcPct val="0"/>
              </a:spcBef>
              <a:spcAft>
                <a:spcPct val="0"/>
              </a:spcAft>
              <a:defRPr sz="4850">
                <a:solidFill>
                  <a:schemeClr val="tx2"/>
                </a:solidFill>
                <a:latin typeface="Arial" pitchFamily="34" charset="0"/>
              </a:defRPr>
            </a:lvl8pPr>
            <a:lvl9pPr marL="2015886" algn="ctr" rtl="0" fontAlgn="base">
              <a:spcBef>
                <a:spcPct val="0"/>
              </a:spcBef>
              <a:spcAft>
                <a:spcPct val="0"/>
              </a:spcAft>
              <a:defRPr sz="485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 eaLnBrk="1" hangingPunct="1">
              <a:lnSpc>
                <a:spcPct val="100000"/>
              </a:lnSpc>
              <a:buClrTx/>
              <a:buSzTx/>
              <a:buFontTx/>
            </a:pPr>
            <a:r>
              <a:rPr lang="ru-RU" sz="1200" b="0" kern="0" dirty="0" smtClean="0">
                <a:solidFill>
                  <a:srgbClr val="FF0000"/>
                </a:solidFill>
                <a:effectLst/>
              </a:rPr>
              <a:t>Для служебного пользования</a:t>
            </a:r>
            <a:endParaRPr lang="ru-RU" sz="1200" b="0" kern="0" dirty="0">
              <a:solidFill>
                <a:srgbClr val="FF0000"/>
              </a:solidFill>
              <a:effectLst/>
            </a:endParaRPr>
          </a:p>
        </p:txBody>
      </p:sp>
      <p:sp>
        <p:nvSpPr>
          <p:cNvPr id="8" name="Заголовок 4"/>
          <p:cNvSpPr txBox="1">
            <a:spLocks/>
          </p:cNvSpPr>
          <p:nvPr/>
        </p:nvSpPr>
        <p:spPr bwMode="auto">
          <a:xfrm>
            <a:off x="9378466" y="7164307"/>
            <a:ext cx="1296180" cy="392423"/>
          </a:xfrm>
          <a:prstGeom prst="rect">
            <a:avLst/>
          </a:prstGeom>
          <a:noFill/>
          <a:ln>
            <a:noFill/>
            <a:prstDash val="dash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85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850">
                <a:solidFill>
                  <a:schemeClr val="tx2"/>
                </a:solidFill>
                <a:latin typeface="Arial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850">
                <a:solidFill>
                  <a:schemeClr val="tx2"/>
                </a:solidFill>
                <a:latin typeface="Arial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850">
                <a:solidFill>
                  <a:schemeClr val="tx2"/>
                </a:solidFill>
                <a:latin typeface="Arial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850">
                <a:solidFill>
                  <a:schemeClr val="tx2"/>
                </a:solidFill>
                <a:latin typeface="Arial" pitchFamily="34" charset="0"/>
              </a:defRPr>
            </a:lvl5pPr>
            <a:lvl6pPr marL="503972" algn="ctr" rtl="0" fontAlgn="base">
              <a:spcBef>
                <a:spcPct val="0"/>
              </a:spcBef>
              <a:spcAft>
                <a:spcPct val="0"/>
              </a:spcAft>
              <a:defRPr sz="4850">
                <a:solidFill>
                  <a:schemeClr val="tx2"/>
                </a:solidFill>
                <a:latin typeface="Arial" pitchFamily="34" charset="0"/>
              </a:defRPr>
            </a:lvl6pPr>
            <a:lvl7pPr marL="1007943" algn="ctr" rtl="0" fontAlgn="base">
              <a:spcBef>
                <a:spcPct val="0"/>
              </a:spcBef>
              <a:spcAft>
                <a:spcPct val="0"/>
              </a:spcAft>
              <a:defRPr sz="4850">
                <a:solidFill>
                  <a:schemeClr val="tx2"/>
                </a:solidFill>
                <a:latin typeface="Arial" pitchFamily="34" charset="0"/>
              </a:defRPr>
            </a:lvl7pPr>
            <a:lvl8pPr marL="1511915" algn="ctr" rtl="0" fontAlgn="base">
              <a:spcBef>
                <a:spcPct val="0"/>
              </a:spcBef>
              <a:spcAft>
                <a:spcPct val="0"/>
              </a:spcAft>
              <a:defRPr sz="4850">
                <a:solidFill>
                  <a:schemeClr val="tx2"/>
                </a:solidFill>
                <a:latin typeface="Arial" pitchFamily="34" charset="0"/>
              </a:defRPr>
            </a:lvl8pPr>
            <a:lvl9pPr marL="2015886" algn="ctr" rtl="0" fontAlgn="base">
              <a:spcBef>
                <a:spcPct val="0"/>
              </a:spcBef>
              <a:spcAft>
                <a:spcPct val="0"/>
              </a:spcAft>
              <a:defRPr sz="485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 eaLnBrk="1" hangingPunct="1">
              <a:lnSpc>
                <a:spcPct val="100000"/>
              </a:lnSpc>
              <a:buClrTx/>
              <a:buSzTx/>
              <a:buFontTx/>
            </a:pPr>
            <a:r>
              <a:rPr lang="ru-RU" sz="1800" b="0" kern="0" dirty="0" smtClean="0">
                <a:effectLst/>
              </a:rPr>
              <a:t>слайд </a:t>
            </a:r>
            <a:r>
              <a:rPr lang="en-US" sz="1800" b="0" kern="0" dirty="0" smtClean="0">
                <a:effectLst/>
              </a:rPr>
              <a:t>1</a:t>
            </a:r>
            <a:r>
              <a:rPr lang="ru-RU" sz="1800" b="0" kern="0" dirty="0" smtClean="0">
                <a:effectLst/>
              </a:rPr>
              <a:t>6</a:t>
            </a:r>
            <a:endParaRPr lang="ru-RU" sz="1800" b="0" kern="0" dirty="0">
              <a:effectLst/>
              <a:latin typeface="+mn-lt"/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 bwMode="auto">
          <a:xfrm>
            <a:off x="895637" y="323357"/>
            <a:ext cx="9274810" cy="461086"/>
          </a:xfrm>
          <a:prstGeom prst="rect">
            <a:avLst/>
          </a:prstGeom>
          <a:noFill/>
          <a:ln>
            <a:noFill/>
            <a:prstDash val="dash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00796" tIns="50398" rIns="100796" bIns="50398" numCol="1" anchor="t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 eaLnBrk="1" hangingPunct="1">
              <a:lnSpc>
                <a:spcPct val="100000"/>
              </a:lnSpc>
              <a:buClrTx/>
              <a:buSzTx/>
              <a:buFontTx/>
            </a:pPr>
            <a:r>
              <a:rPr lang="ru-RU" sz="2400" b="0" kern="0" dirty="0" smtClean="0">
                <a:effectLst/>
                <a:latin typeface="+mn-lt"/>
              </a:rPr>
              <a:t>Культура производства</a:t>
            </a:r>
            <a:endParaRPr lang="ru-RU" sz="2400" b="0" kern="0" dirty="0">
              <a:effectLst/>
              <a:latin typeface="+mn-lt"/>
            </a:endParaRPr>
          </a:p>
        </p:txBody>
      </p:sp>
      <p:grpSp>
        <p:nvGrpSpPr>
          <p:cNvPr id="9" name="Группа 8"/>
          <p:cNvGrpSpPr/>
          <p:nvPr/>
        </p:nvGrpSpPr>
        <p:grpSpPr>
          <a:xfrm>
            <a:off x="273888" y="1907577"/>
            <a:ext cx="10184728" cy="5112710"/>
            <a:chOff x="273888" y="1772802"/>
            <a:chExt cx="8643093" cy="4320000"/>
          </a:xfrm>
        </p:grpSpPr>
        <p:pic>
          <p:nvPicPr>
            <p:cNvPr id="10" name="Picture 2" descr="C:\Users\BusyginAV\Desktop\Новая папка\IMG_0612.JP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3888" y="1772802"/>
              <a:ext cx="2880000" cy="2160000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" name="Picture 3" descr="C:\Users\BusyginAV\Desktop\Новая папка\IMG_0622.JP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53888" y="1772802"/>
              <a:ext cx="2880000" cy="2160000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" name="Picture 4" descr="C:\Users\BusyginAV\Desktop\Новая папка\IMG_0641.JPG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rightnessContrast brigh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36981" y="1772802"/>
              <a:ext cx="2880000" cy="2160000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3" name="Picture 5" descr="C:\Users\BusyginAV\Desktop\Новая папка\IMG_1516.JPG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rightnessContrast brigh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34715" y="3932802"/>
              <a:ext cx="2880000" cy="2160000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" name="Picture 6" descr="C:\Users\BusyginAV\Desktop\Новая папка\IMG_0691.JPG"/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rightnessContrast brigh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53888" y="3932802"/>
              <a:ext cx="2880000" cy="2160000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5" name="Picture 7" descr="C:\Users\BusyginAV\Desktop\Новая папка\IMG_0725.JPG"/>
            <p:cNvPicPr>
              <a:picLocks noChangeAspect="1" noChangeArrowheads="1"/>
            </p:cNvPicPr>
            <p:nvPr/>
          </p:nvPicPr>
          <p:blipFill>
            <a:blip r:embed="rId12" cstate="print"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brightnessContrast brigh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4581" y="3925242"/>
              <a:ext cx="2880000" cy="2160000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881286" y="939231"/>
            <a:ext cx="8970649" cy="9818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>
            <a:defPPr>
              <a:defRPr lang="en-US"/>
            </a:defPPr>
            <a:lvl1pPr algn="ctr">
              <a:defRPr sz="5400" b="1">
                <a:solidFill>
                  <a:schemeClr val="bg1">
                    <a:lumMod val="50000"/>
                    <a:lumOff val="50000"/>
                  </a:schemeClr>
                </a:solidFill>
                <a:latin typeface="Bookman Old Style" pitchFamily="18" charset="0"/>
              </a:defRPr>
            </a:lvl1pPr>
          </a:lstStyle>
          <a:p>
            <a:pPr>
              <a:spcBef>
                <a:spcPts val="600"/>
              </a:spcBef>
              <a:defRPr/>
            </a:pPr>
            <a:r>
              <a:rPr lang="ru-RU" sz="2400" dirty="0">
                <a:solidFill>
                  <a:schemeClr val="tx2">
                    <a:lumMod val="75000"/>
                  </a:schemeClr>
                </a:solidFill>
                <a:effectLst/>
                <a:latin typeface="+mn-lt"/>
              </a:rPr>
              <a:t>Реализация  проектов по системе 5</a:t>
            </a: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  <a:effectLst/>
                <a:latin typeface="+mn-lt"/>
              </a:rPr>
              <a:t>S</a:t>
            </a:r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  <a:effectLst/>
                <a:latin typeface="+mn-lt"/>
              </a:rPr>
              <a:t> </a:t>
            </a:r>
          </a:p>
          <a:p>
            <a:pPr>
              <a:spcBef>
                <a:spcPts val="600"/>
              </a:spcBef>
              <a:defRPr/>
            </a:pPr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  <a:effectLst/>
                <a:latin typeface="+mn-lt"/>
              </a:rPr>
              <a:t>«</a:t>
            </a:r>
            <a:r>
              <a:rPr lang="ru-RU" sz="2400" dirty="0">
                <a:solidFill>
                  <a:schemeClr val="tx2">
                    <a:lumMod val="75000"/>
                  </a:schemeClr>
                </a:solidFill>
                <a:effectLst/>
                <a:latin typeface="+mn-lt"/>
              </a:rPr>
              <a:t>Организация рабочего места»</a:t>
            </a:r>
          </a:p>
        </p:txBody>
      </p:sp>
    </p:spTree>
    <p:extLst>
      <p:ext uri="{BB962C8B-B14F-4D97-AF65-F5344CB8AC3E}">
        <p14:creationId xmlns:p14="http://schemas.microsoft.com/office/powerpoint/2010/main" val="2258220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 txBox="1">
            <a:spLocks/>
          </p:cNvSpPr>
          <p:nvPr/>
        </p:nvSpPr>
        <p:spPr bwMode="auto">
          <a:xfrm>
            <a:off x="80913" y="7244862"/>
            <a:ext cx="2609534" cy="221573"/>
          </a:xfrm>
          <a:prstGeom prst="rect">
            <a:avLst/>
          </a:prstGeom>
          <a:noFill/>
          <a:ln>
            <a:noFill/>
            <a:prstDash val="dash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85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850">
                <a:solidFill>
                  <a:schemeClr val="tx2"/>
                </a:solidFill>
                <a:latin typeface="Arial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850">
                <a:solidFill>
                  <a:schemeClr val="tx2"/>
                </a:solidFill>
                <a:latin typeface="Arial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850">
                <a:solidFill>
                  <a:schemeClr val="tx2"/>
                </a:solidFill>
                <a:latin typeface="Arial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850">
                <a:solidFill>
                  <a:schemeClr val="tx2"/>
                </a:solidFill>
                <a:latin typeface="Arial" pitchFamily="34" charset="0"/>
              </a:defRPr>
            </a:lvl5pPr>
            <a:lvl6pPr marL="503972" algn="ctr" rtl="0" fontAlgn="base">
              <a:spcBef>
                <a:spcPct val="0"/>
              </a:spcBef>
              <a:spcAft>
                <a:spcPct val="0"/>
              </a:spcAft>
              <a:defRPr sz="4850">
                <a:solidFill>
                  <a:schemeClr val="tx2"/>
                </a:solidFill>
                <a:latin typeface="Arial" pitchFamily="34" charset="0"/>
              </a:defRPr>
            </a:lvl6pPr>
            <a:lvl7pPr marL="1007943" algn="ctr" rtl="0" fontAlgn="base">
              <a:spcBef>
                <a:spcPct val="0"/>
              </a:spcBef>
              <a:spcAft>
                <a:spcPct val="0"/>
              </a:spcAft>
              <a:defRPr sz="4850">
                <a:solidFill>
                  <a:schemeClr val="tx2"/>
                </a:solidFill>
                <a:latin typeface="Arial" pitchFamily="34" charset="0"/>
              </a:defRPr>
            </a:lvl7pPr>
            <a:lvl8pPr marL="1511915" algn="ctr" rtl="0" fontAlgn="base">
              <a:spcBef>
                <a:spcPct val="0"/>
              </a:spcBef>
              <a:spcAft>
                <a:spcPct val="0"/>
              </a:spcAft>
              <a:defRPr sz="4850">
                <a:solidFill>
                  <a:schemeClr val="tx2"/>
                </a:solidFill>
                <a:latin typeface="Arial" pitchFamily="34" charset="0"/>
              </a:defRPr>
            </a:lvl8pPr>
            <a:lvl9pPr marL="2015886" algn="ctr" rtl="0" fontAlgn="base">
              <a:spcBef>
                <a:spcPct val="0"/>
              </a:spcBef>
              <a:spcAft>
                <a:spcPct val="0"/>
              </a:spcAft>
              <a:defRPr sz="485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 eaLnBrk="1" hangingPunct="1">
              <a:lnSpc>
                <a:spcPct val="100000"/>
              </a:lnSpc>
              <a:buClrTx/>
              <a:buSzTx/>
              <a:buFontTx/>
            </a:pPr>
            <a:r>
              <a:rPr lang="ru-RU" sz="1200" b="0" kern="0" dirty="0" smtClean="0">
                <a:solidFill>
                  <a:srgbClr val="FF0000"/>
                </a:solidFill>
                <a:effectLst/>
              </a:rPr>
              <a:t>Для служебного пользования</a:t>
            </a:r>
            <a:endParaRPr lang="ru-RU" sz="1200" b="0" kern="0" dirty="0">
              <a:solidFill>
                <a:srgbClr val="FF0000"/>
              </a:solidFill>
              <a:effectLst/>
            </a:endParaRPr>
          </a:p>
        </p:txBody>
      </p:sp>
      <p:sp>
        <p:nvSpPr>
          <p:cNvPr id="8" name="Заголовок 4"/>
          <p:cNvSpPr txBox="1">
            <a:spLocks/>
          </p:cNvSpPr>
          <p:nvPr/>
        </p:nvSpPr>
        <p:spPr bwMode="auto">
          <a:xfrm>
            <a:off x="9378466" y="7164307"/>
            <a:ext cx="1296180" cy="392423"/>
          </a:xfrm>
          <a:prstGeom prst="rect">
            <a:avLst/>
          </a:prstGeom>
          <a:noFill/>
          <a:ln>
            <a:noFill/>
            <a:prstDash val="dash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85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850">
                <a:solidFill>
                  <a:schemeClr val="tx2"/>
                </a:solidFill>
                <a:latin typeface="Arial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850">
                <a:solidFill>
                  <a:schemeClr val="tx2"/>
                </a:solidFill>
                <a:latin typeface="Arial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850">
                <a:solidFill>
                  <a:schemeClr val="tx2"/>
                </a:solidFill>
                <a:latin typeface="Arial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850">
                <a:solidFill>
                  <a:schemeClr val="tx2"/>
                </a:solidFill>
                <a:latin typeface="Arial" pitchFamily="34" charset="0"/>
              </a:defRPr>
            </a:lvl5pPr>
            <a:lvl6pPr marL="503972" algn="ctr" rtl="0" fontAlgn="base">
              <a:spcBef>
                <a:spcPct val="0"/>
              </a:spcBef>
              <a:spcAft>
                <a:spcPct val="0"/>
              </a:spcAft>
              <a:defRPr sz="4850">
                <a:solidFill>
                  <a:schemeClr val="tx2"/>
                </a:solidFill>
                <a:latin typeface="Arial" pitchFamily="34" charset="0"/>
              </a:defRPr>
            </a:lvl6pPr>
            <a:lvl7pPr marL="1007943" algn="ctr" rtl="0" fontAlgn="base">
              <a:spcBef>
                <a:spcPct val="0"/>
              </a:spcBef>
              <a:spcAft>
                <a:spcPct val="0"/>
              </a:spcAft>
              <a:defRPr sz="4850">
                <a:solidFill>
                  <a:schemeClr val="tx2"/>
                </a:solidFill>
                <a:latin typeface="Arial" pitchFamily="34" charset="0"/>
              </a:defRPr>
            </a:lvl7pPr>
            <a:lvl8pPr marL="1511915" algn="ctr" rtl="0" fontAlgn="base">
              <a:spcBef>
                <a:spcPct val="0"/>
              </a:spcBef>
              <a:spcAft>
                <a:spcPct val="0"/>
              </a:spcAft>
              <a:defRPr sz="4850">
                <a:solidFill>
                  <a:schemeClr val="tx2"/>
                </a:solidFill>
                <a:latin typeface="Arial" pitchFamily="34" charset="0"/>
              </a:defRPr>
            </a:lvl8pPr>
            <a:lvl9pPr marL="2015886" algn="ctr" rtl="0" fontAlgn="base">
              <a:spcBef>
                <a:spcPct val="0"/>
              </a:spcBef>
              <a:spcAft>
                <a:spcPct val="0"/>
              </a:spcAft>
              <a:defRPr sz="485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 eaLnBrk="1" hangingPunct="1">
              <a:lnSpc>
                <a:spcPct val="100000"/>
              </a:lnSpc>
              <a:buClrTx/>
              <a:buSzTx/>
              <a:buFontTx/>
            </a:pPr>
            <a:r>
              <a:rPr lang="ru-RU" sz="1800" b="0" kern="0" dirty="0" smtClean="0">
                <a:effectLst/>
              </a:rPr>
              <a:t>слайд </a:t>
            </a:r>
            <a:r>
              <a:rPr lang="en-US" sz="1800" b="0" kern="0" dirty="0" smtClean="0">
                <a:effectLst/>
              </a:rPr>
              <a:t>1</a:t>
            </a:r>
            <a:r>
              <a:rPr lang="ru-RU" sz="1800" b="0" kern="0" dirty="0" smtClean="0">
                <a:effectLst/>
              </a:rPr>
              <a:t>7</a:t>
            </a:r>
            <a:endParaRPr lang="ru-RU" sz="1800" b="0" kern="0" dirty="0">
              <a:effectLst/>
              <a:latin typeface="+mn-lt"/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 bwMode="auto">
          <a:xfrm>
            <a:off x="895637" y="323357"/>
            <a:ext cx="9274810" cy="461086"/>
          </a:xfrm>
          <a:prstGeom prst="rect">
            <a:avLst/>
          </a:prstGeom>
          <a:noFill/>
          <a:ln>
            <a:noFill/>
            <a:prstDash val="dash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00796" tIns="50398" rIns="100796" bIns="50398" numCol="1" anchor="t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 eaLnBrk="1" hangingPunct="1">
              <a:lnSpc>
                <a:spcPct val="100000"/>
              </a:lnSpc>
              <a:buClrTx/>
              <a:buSzTx/>
              <a:buFontTx/>
            </a:pPr>
            <a:r>
              <a:rPr lang="ru-RU" sz="2400" b="0" kern="0" dirty="0" smtClean="0">
                <a:effectLst/>
                <a:latin typeface="+mn-lt"/>
              </a:rPr>
              <a:t>Культура производства</a:t>
            </a:r>
            <a:endParaRPr lang="ru-RU" sz="2400" b="0" kern="0" dirty="0">
              <a:effectLst/>
              <a:latin typeface="+mn-lt"/>
            </a:endParaRPr>
          </a:p>
        </p:txBody>
      </p:sp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881286" y="939231"/>
            <a:ext cx="8970649" cy="9818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>
            <a:defPPr>
              <a:defRPr lang="en-US"/>
            </a:defPPr>
            <a:lvl1pPr algn="ctr">
              <a:defRPr sz="5400" b="1">
                <a:solidFill>
                  <a:schemeClr val="bg1">
                    <a:lumMod val="50000"/>
                    <a:lumOff val="50000"/>
                  </a:schemeClr>
                </a:solidFill>
                <a:latin typeface="Bookman Old Style" pitchFamily="18" charset="0"/>
              </a:defRPr>
            </a:lvl1pPr>
          </a:lstStyle>
          <a:p>
            <a:pPr>
              <a:spcBef>
                <a:spcPts val="600"/>
              </a:spcBef>
              <a:defRPr/>
            </a:pPr>
            <a:r>
              <a:rPr lang="ru-RU" sz="2400" dirty="0">
                <a:solidFill>
                  <a:schemeClr val="tx2">
                    <a:lumMod val="75000"/>
                  </a:schemeClr>
                </a:solidFill>
                <a:effectLst/>
                <a:latin typeface="+mn-lt"/>
              </a:rPr>
              <a:t>Реализация  проектов по системе 5</a:t>
            </a: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  <a:effectLst/>
                <a:latin typeface="+mn-lt"/>
              </a:rPr>
              <a:t>S</a:t>
            </a:r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  <a:effectLst/>
                <a:latin typeface="+mn-lt"/>
              </a:rPr>
              <a:t> </a:t>
            </a:r>
          </a:p>
          <a:p>
            <a:pPr>
              <a:spcBef>
                <a:spcPts val="600"/>
              </a:spcBef>
              <a:defRPr/>
            </a:pPr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  <a:effectLst/>
                <a:latin typeface="+mn-lt"/>
              </a:rPr>
              <a:t>«</a:t>
            </a:r>
            <a:r>
              <a:rPr lang="ru-RU" sz="2400" dirty="0">
                <a:solidFill>
                  <a:schemeClr val="tx2">
                    <a:lumMod val="75000"/>
                  </a:schemeClr>
                </a:solidFill>
                <a:effectLst/>
                <a:latin typeface="+mn-lt"/>
              </a:rPr>
              <a:t>Организация рабочего места»</a:t>
            </a:r>
          </a:p>
        </p:txBody>
      </p:sp>
      <p:grpSp>
        <p:nvGrpSpPr>
          <p:cNvPr id="17" name="Группа 16"/>
          <p:cNvGrpSpPr/>
          <p:nvPr/>
        </p:nvGrpSpPr>
        <p:grpSpPr>
          <a:xfrm>
            <a:off x="306272" y="1979587"/>
            <a:ext cx="10080334" cy="5112110"/>
            <a:chOff x="274581" y="1765242"/>
            <a:chExt cx="8640134" cy="4320000"/>
          </a:xfrm>
        </p:grpSpPr>
        <p:pic>
          <p:nvPicPr>
            <p:cNvPr id="18" name="Picture 2" descr="C:\Users\BusyginAV\Desktop\Новая папка\IMG_0675.JP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4581" y="1765242"/>
              <a:ext cx="2880000" cy="2160000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9" name="Picture 3" descr="C:\Users\BusyginAV\Desktop\Новая папка\IMG_0687.JP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54581" y="1765242"/>
              <a:ext cx="2880000" cy="2160000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" name="Picture 4" descr="C:\Users\BusyginAV\Desktop\Новая папка\IMG_0692.JPG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rightnessContrast brigh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34581" y="1765242"/>
              <a:ext cx="2880000" cy="2160000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1" name="Picture 5" descr="C:\Users\BusyginAV\Desktop\Новая папка\IMG_0693.JPG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rightnessContrast brigh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4581" y="3925242"/>
              <a:ext cx="2880000" cy="2160000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2" name="Picture 6" descr="C:\Users\BusyginAV\Desktop\Новая папка\IMG_0734.JPG"/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54581" y="3925242"/>
              <a:ext cx="2880000" cy="2160000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3" name="Picture 8" descr="C:\Users\BusyginAV\Desktop\Новая папка\IMG_0733.JPG"/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brightnessContrast brigh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34715" y="3925242"/>
              <a:ext cx="2880000" cy="2160000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664476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1043457"/>
            <a:ext cx="10691813" cy="662940"/>
          </a:xfrm>
          <a:prstGeom prst="rect">
            <a:avLst/>
          </a:prstGeom>
          <a:noFill/>
          <a:ln w="9525"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3200" dirty="0" smtClean="0">
                <a:solidFill>
                  <a:srgbClr val="FF6600"/>
                </a:solidFill>
                <a:effectLst/>
                <a:latin typeface="+mj-lt"/>
              </a:rPr>
              <a:t>Спасибо за внимание!</a:t>
            </a:r>
            <a:endParaRPr lang="ru-RU" altLang="ru-RU" sz="3200" dirty="0">
              <a:solidFill>
                <a:srgbClr val="FF6600"/>
              </a:solidFill>
              <a:effectLst/>
              <a:latin typeface="+mj-lt"/>
            </a:endParaRPr>
          </a:p>
        </p:txBody>
      </p:sp>
      <p:pic>
        <p:nvPicPr>
          <p:cNvPr id="1026" name="Picture 2" descr="ПАО СТЗ_Эмблема ООТиПБ_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280" b="18605"/>
          <a:stretch>
            <a:fillRect/>
          </a:stretch>
        </p:blipFill>
        <p:spPr bwMode="auto">
          <a:xfrm>
            <a:off x="3780731" y="1835567"/>
            <a:ext cx="3130347" cy="17633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226" y="4189004"/>
            <a:ext cx="3817207" cy="286771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Picture 4" descr="D:\Документы\Конкурс\2016\конкурс\ВИДЫ СТЗ 2014\IMG_6217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8066" y="4189004"/>
            <a:ext cx="3817207" cy="289273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/>
        </p:spPr>
      </p:pic>
      <p:pic>
        <p:nvPicPr>
          <p:cNvPr id="6" name="Picture 5" descr="C:\Users\NikitinMS\Desktop\Презентация\DSCF1721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645000" y="5004007"/>
            <a:ext cx="3401808" cy="235883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/>
        </p:spPr>
      </p:pic>
    </p:spTree>
    <p:extLst>
      <p:ext uri="{BB962C8B-B14F-4D97-AF65-F5344CB8AC3E}">
        <p14:creationId xmlns:p14="http://schemas.microsoft.com/office/powerpoint/2010/main" val="287312257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 txBox="1">
            <a:spLocks/>
          </p:cNvSpPr>
          <p:nvPr/>
        </p:nvSpPr>
        <p:spPr bwMode="auto">
          <a:xfrm>
            <a:off x="80913" y="7244862"/>
            <a:ext cx="2609534" cy="221573"/>
          </a:xfrm>
          <a:prstGeom prst="rect">
            <a:avLst/>
          </a:prstGeom>
          <a:noFill/>
          <a:ln>
            <a:noFill/>
            <a:prstDash val="dash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85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850">
                <a:solidFill>
                  <a:schemeClr val="tx2"/>
                </a:solidFill>
                <a:latin typeface="Arial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850">
                <a:solidFill>
                  <a:schemeClr val="tx2"/>
                </a:solidFill>
                <a:latin typeface="Arial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850">
                <a:solidFill>
                  <a:schemeClr val="tx2"/>
                </a:solidFill>
                <a:latin typeface="Arial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850">
                <a:solidFill>
                  <a:schemeClr val="tx2"/>
                </a:solidFill>
                <a:latin typeface="Arial" pitchFamily="34" charset="0"/>
              </a:defRPr>
            </a:lvl5pPr>
            <a:lvl6pPr marL="503972" algn="ctr" rtl="0" fontAlgn="base">
              <a:spcBef>
                <a:spcPct val="0"/>
              </a:spcBef>
              <a:spcAft>
                <a:spcPct val="0"/>
              </a:spcAft>
              <a:defRPr sz="4850">
                <a:solidFill>
                  <a:schemeClr val="tx2"/>
                </a:solidFill>
                <a:latin typeface="Arial" pitchFamily="34" charset="0"/>
              </a:defRPr>
            </a:lvl6pPr>
            <a:lvl7pPr marL="1007943" algn="ctr" rtl="0" fontAlgn="base">
              <a:spcBef>
                <a:spcPct val="0"/>
              </a:spcBef>
              <a:spcAft>
                <a:spcPct val="0"/>
              </a:spcAft>
              <a:defRPr sz="4850">
                <a:solidFill>
                  <a:schemeClr val="tx2"/>
                </a:solidFill>
                <a:latin typeface="Arial" pitchFamily="34" charset="0"/>
              </a:defRPr>
            </a:lvl7pPr>
            <a:lvl8pPr marL="1511915" algn="ctr" rtl="0" fontAlgn="base">
              <a:spcBef>
                <a:spcPct val="0"/>
              </a:spcBef>
              <a:spcAft>
                <a:spcPct val="0"/>
              </a:spcAft>
              <a:defRPr sz="4850">
                <a:solidFill>
                  <a:schemeClr val="tx2"/>
                </a:solidFill>
                <a:latin typeface="Arial" pitchFamily="34" charset="0"/>
              </a:defRPr>
            </a:lvl8pPr>
            <a:lvl9pPr marL="2015886" algn="ctr" rtl="0" fontAlgn="base">
              <a:spcBef>
                <a:spcPct val="0"/>
              </a:spcBef>
              <a:spcAft>
                <a:spcPct val="0"/>
              </a:spcAft>
              <a:defRPr sz="485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 eaLnBrk="1" hangingPunct="1">
              <a:lnSpc>
                <a:spcPct val="100000"/>
              </a:lnSpc>
              <a:buClrTx/>
              <a:buSzTx/>
              <a:buFontTx/>
            </a:pPr>
            <a:r>
              <a:rPr lang="ru-RU" sz="1200" b="0" kern="0" dirty="0" smtClean="0">
                <a:solidFill>
                  <a:srgbClr val="FF0000"/>
                </a:solidFill>
                <a:effectLst/>
              </a:rPr>
              <a:t>Для служебного пользования</a:t>
            </a:r>
            <a:endParaRPr lang="ru-RU" sz="1200" b="0" kern="0" dirty="0">
              <a:solidFill>
                <a:srgbClr val="FF0000"/>
              </a:solidFill>
              <a:effectLst/>
            </a:endParaRPr>
          </a:p>
        </p:txBody>
      </p:sp>
      <p:sp>
        <p:nvSpPr>
          <p:cNvPr id="8" name="Заголовок 4"/>
          <p:cNvSpPr txBox="1">
            <a:spLocks/>
          </p:cNvSpPr>
          <p:nvPr/>
        </p:nvSpPr>
        <p:spPr bwMode="auto">
          <a:xfrm>
            <a:off x="9594496" y="7164307"/>
            <a:ext cx="1080150" cy="392423"/>
          </a:xfrm>
          <a:prstGeom prst="rect">
            <a:avLst/>
          </a:prstGeom>
          <a:noFill/>
          <a:ln>
            <a:noFill/>
            <a:prstDash val="dash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85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850">
                <a:solidFill>
                  <a:schemeClr val="tx2"/>
                </a:solidFill>
                <a:latin typeface="Arial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850">
                <a:solidFill>
                  <a:schemeClr val="tx2"/>
                </a:solidFill>
                <a:latin typeface="Arial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850">
                <a:solidFill>
                  <a:schemeClr val="tx2"/>
                </a:solidFill>
                <a:latin typeface="Arial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850">
                <a:solidFill>
                  <a:schemeClr val="tx2"/>
                </a:solidFill>
                <a:latin typeface="Arial" pitchFamily="34" charset="0"/>
              </a:defRPr>
            </a:lvl5pPr>
            <a:lvl6pPr marL="503972" algn="ctr" rtl="0" fontAlgn="base">
              <a:spcBef>
                <a:spcPct val="0"/>
              </a:spcBef>
              <a:spcAft>
                <a:spcPct val="0"/>
              </a:spcAft>
              <a:defRPr sz="4850">
                <a:solidFill>
                  <a:schemeClr val="tx2"/>
                </a:solidFill>
                <a:latin typeface="Arial" pitchFamily="34" charset="0"/>
              </a:defRPr>
            </a:lvl6pPr>
            <a:lvl7pPr marL="1007943" algn="ctr" rtl="0" fontAlgn="base">
              <a:spcBef>
                <a:spcPct val="0"/>
              </a:spcBef>
              <a:spcAft>
                <a:spcPct val="0"/>
              </a:spcAft>
              <a:defRPr sz="4850">
                <a:solidFill>
                  <a:schemeClr val="tx2"/>
                </a:solidFill>
                <a:latin typeface="Arial" pitchFamily="34" charset="0"/>
              </a:defRPr>
            </a:lvl7pPr>
            <a:lvl8pPr marL="1511915" algn="ctr" rtl="0" fontAlgn="base">
              <a:spcBef>
                <a:spcPct val="0"/>
              </a:spcBef>
              <a:spcAft>
                <a:spcPct val="0"/>
              </a:spcAft>
              <a:defRPr sz="4850">
                <a:solidFill>
                  <a:schemeClr val="tx2"/>
                </a:solidFill>
                <a:latin typeface="Arial" pitchFamily="34" charset="0"/>
              </a:defRPr>
            </a:lvl8pPr>
            <a:lvl9pPr marL="2015886" algn="ctr" rtl="0" fontAlgn="base">
              <a:spcBef>
                <a:spcPct val="0"/>
              </a:spcBef>
              <a:spcAft>
                <a:spcPct val="0"/>
              </a:spcAft>
              <a:defRPr sz="485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 eaLnBrk="1" hangingPunct="1">
              <a:lnSpc>
                <a:spcPct val="100000"/>
              </a:lnSpc>
              <a:buClrTx/>
              <a:buSzTx/>
              <a:buFontTx/>
            </a:pPr>
            <a:r>
              <a:rPr lang="ru-RU" sz="1800" b="0" kern="0" dirty="0" smtClean="0">
                <a:effectLst/>
              </a:rPr>
              <a:t>слайд 1</a:t>
            </a:r>
            <a:endParaRPr lang="ru-RU" sz="1800" b="0" kern="0" dirty="0">
              <a:effectLst/>
              <a:latin typeface="+mn-lt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 bwMode="auto">
          <a:xfrm>
            <a:off x="915249" y="323357"/>
            <a:ext cx="9254613" cy="432060"/>
          </a:xfrm>
          <a:prstGeom prst="rect">
            <a:avLst/>
          </a:prstGeom>
          <a:noFill/>
          <a:ln>
            <a:noFill/>
            <a:prstDash val="dash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00796" tIns="50398" rIns="100796" bIns="50398" numCol="1" anchor="t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/>
            <a:r>
              <a:rPr lang="ru-RU" sz="2400" kern="0" dirty="0" smtClean="0">
                <a:effectLst/>
              </a:rPr>
              <a:t>Основные производственные цеха завода</a:t>
            </a:r>
            <a:endParaRPr lang="ru-RU" sz="2400" dirty="0">
              <a:effectLst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44231" y="971447"/>
            <a:ext cx="10286395" cy="13565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600"/>
              </a:spcBef>
            </a:pPr>
            <a:r>
              <a:rPr lang="ru-RU" sz="2400" dirty="0">
                <a:solidFill>
                  <a:schemeClr val="tx2">
                    <a:lumMod val="75000"/>
                  </a:schemeClr>
                </a:solidFill>
                <a:effectLst/>
                <a:latin typeface="+mn-lt"/>
              </a:rPr>
              <a:t>Копровый </a:t>
            </a:r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  <a:effectLst/>
                <a:latin typeface="+mn-lt"/>
              </a:rPr>
              <a:t>цех </a:t>
            </a:r>
            <a:endParaRPr lang="ru-RU" sz="2400" dirty="0" smtClean="0">
              <a:solidFill>
                <a:schemeClr val="tx2">
                  <a:lumMod val="75000"/>
                </a:schemeClr>
              </a:solidFill>
              <a:effectLst/>
              <a:latin typeface="+mn-lt"/>
            </a:endParaRPr>
          </a:p>
          <a:p>
            <a:pPr algn="ctr">
              <a:spcBef>
                <a:spcPts val="600"/>
              </a:spcBef>
            </a:pPr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  <a:effectLst/>
                <a:latin typeface="+mn-lt"/>
              </a:rPr>
              <a:t>Максимальная </a:t>
            </a:r>
            <a:r>
              <a:rPr lang="ru-RU" sz="2400" dirty="0">
                <a:solidFill>
                  <a:schemeClr val="tx2">
                    <a:lumMod val="75000"/>
                  </a:schemeClr>
                </a:solidFill>
                <a:effectLst/>
                <a:latin typeface="+mn-lt"/>
              </a:rPr>
              <a:t>мощность по переработке лома – до 500 тыс</a:t>
            </a:r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  <a:effectLst/>
                <a:latin typeface="+mn-lt"/>
              </a:rPr>
              <a:t>. тонн </a:t>
            </a:r>
            <a:r>
              <a:rPr lang="ru-RU" sz="2400" dirty="0">
                <a:solidFill>
                  <a:schemeClr val="tx2">
                    <a:lumMod val="75000"/>
                  </a:schemeClr>
                </a:solidFill>
                <a:effectLst/>
                <a:latin typeface="+mn-lt"/>
              </a:rPr>
              <a:t>в </a:t>
            </a:r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  <a:effectLst/>
                <a:latin typeface="+mn-lt"/>
              </a:rPr>
              <a:t>год</a:t>
            </a:r>
            <a:endParaRPr lang="ru-RU" sz="2400" dirty="0">
              <a:solidFill>
                <a:schemeClr val="tx2">
                  <a:lumMod val="75000"/>
                </a:schemeClr>
              </a:solidFill>
              <a:effectLst/>
              <a:latin typeface="+mn-lt"/>
            </a:endParaRPr>
          </a:p>
        </p:txBody>
      </p:sp>
      <p:grpSp>
        <p:nvGrpSpPr>
          <p:cNvPr id="16" name="Группа 15"/>
          <p:cNvGrpSpPr/>
          <p:nvPr/>
        </p:nvGrpSpPr>
        <p:grpSpPr>
          <a:xfrm>
            <a:off x="251999" y="2168154"/>
            <a:ext cx="10206617" cy="4996153"/>
            <a:chOff x="251999" y="2132854"/>
            <a:chExt cx="8683901" cy="3916003"/>
          </a:xfrm>
        </p:grpSpPr>
        <p:pic>
          <p:nvPicPr>
            <p:cNvPr id="17" name="Picture 6" descr="D:\Документы\Конкурс\2016\конкурс\Фотоконкурс\IMG_0829.JPG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4905144" y="5017168"/>
              <a:ext cx="2259144" cy="1031688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8" name="Picture 3" descr="D:\Документы\Конкурс\2016\конкурс\Календарь\DSCF1721.jp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05144" y="2132854"/>
              <a:ext cx="4030756" cy="3023067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9" name="Picture 2" descr="D:\Документы\Конкурс\2016\конкурс\виды пресс службы\VIN_9781.JPG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1999" y="2132854"/>
              <a:ext cx="4870377" cy="3240362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" name="Picture 3" descr="D:\Документы\Конкурс\2016\конкурс\Календарь\DSCF4798.JPG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rightnessContrast brigh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87187" y="4149193"/>
              <a:ext cx="2532885" cy="1899664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1" name="Picture 3" descr="D:\Документы\Конкурс\2016\конкурс\виды пресс службы\VIN_8943.jpg"/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rightnessContrast brigh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0230" y="4282040"/>
              <a:ext cx="2655586" cy="1766816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2" name="Picture 2" descr="D:\Документы\Конкурс\2017 год Конкурс Правительства области\За заводской проходной_2012_Бусыгин.jpg"/>
            <p:cNvPicPr>
              <a:picLocks noChangeAspect="1" noChangeArrowheads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734631" y="4581128"/>
              <a:ext cx="2201269" cy="1467728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271590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 txBox="1">
            <a:spLocks/>
          </p:cNvSpPr>
          <p:nvPr/>
        </p:nvSpPr>
        <p:spPr bwMode="auto">
          <a:xfrm>
            <a:off x="80913" y="7244862"/>
            <a:ext cx="2609534" cy="221573"/>
          </a:xfrm>
          <a:prstGeom prst="rect">
            <a:avLst/>
          </a:prstGeom>
          <a:noFill/>
          <a:ln>
            <a:noFill/>
            <a:prstDash val="dash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85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850">
                <a:solidFill>
                  <a:schemeClr val="tx2"/>
                </a:solidFill>
                <a:latin typeface="Arial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850">
                <a:solidFill>
                  <a:schemeClr val="tx2"/>
                </a:solidFill>
                <a:latin typeface="Arial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850">
                <a:solidFill>
                  <a:schemeClr val="tx2"/>
                </a:solidFill>
                <a:latin typeface="Arial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850">
                <a:solidFill>
                  <a:schemeClr val="tx2"/>
                </a:solidFill>
                <a:latin typeface="Arial" pitchFamily="34" charset="0"/>
              </a:defRPr>
            </a:lvl5pPr>
            <a:lvl6pPr marL="503972" algn="ctr" rtl="0" fontAlgn="base">
              <a:spcBef>
                <a:spcPct val="0"/>
              </a:spcBef>
              <a:spcAft>
                <a:spcPct val="0"/>
              </a:spcAft>
              <a:defRPr sz="4850">
                <a:solidFill>
                  <a:schemeClr val="tx2"/>
                </a:solidFill>
                <a:latin typeface="Arial" pitchFamily="34" charset="0"/>
              </a:defRPr>
            </a:lvl6pPr>
            <a:lvl7pPr marL="1007943" algn="ctr" rtl="0" fontAlgn="base">
              <a:spcBef>
                <a:spcPct val="0"/>
              </a:spcBef>
              <a:spcAft>
                <a:spcPct val="0"/>
              </a:spcAft>
              <a:defRPr sz="4850">
                <a:solidFill>
                  <a:schemeClr val="tx2"/>
                </a:solidFill>
                <a:latin typeface="Arial" pitchFamily="34" charset="0"/>
              </a:defRPr>
            </a:lvl7pPr>
            <a:lvl8pPr marL="1511915" algn="ctr" rtl="0" fontAlgn="base">
              <a:spcBef>
                <a:spcPct val="0"/>
              </a:spcBef>
              <a:spcAft>
                <a:spcPct val="0"/>
              </a:spcAft>
              <a:defRPr sz="4850">
                <a:solidFill>
                  <a:schemeClr val="tx2"/>
                </a:solidFill>
                <a:latin typeface="Arial" pitchFamily="34" charset="0"/>
              </a:defRPr>
            </a:lvl8pPr>
            <a:lvl9pPr marL="2015886" algn="ctr" rtl="0" fontAlgn="base">
              <a:spcBef>
                <a:spcPct val="0"/>
              </a:spcBef>
              <a:spcAft>
                <a:spcPct val="0"/>
              </a:spcAft>
              <a:defRPr sz="485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 eaLnBrk="1" hangingPunct="1">
              <a:lnSpc>
                <a:spcPct val="100000"/>
              </a:lnSpc>
              <a:buClrTx/>
              <a:buSzTx/>
              <a:buFontTx/>
            </a:pPr>
            <a:r>
              <a:rPr lang="ru-RU" sz="1200" b="0" kern="0" dirty="0" smtClean="0">
                <a:solidFill>
                  <a:srgbClr val="FF0000"/>
                </a:solidFill>
                <a:effectLst/>
              </a:rPr>
              <a:t>Для служебного пользования</a:t>
            </a:r>
            <a:endParaRPr lang="ru-RU" sz="1200" b="0" kern="0" dirty="0">
              <a:solidFill>
                <a:srgbClr val="FF0000"/>
              </a:solidFill>
              <a:effectLst/>
            </a:endParaRPr>
          </a:p>
        </p:txBody>
      </p:sp>
      <p:sp>
        <p:nvSpPr>
          <p:cNvPr id="8" name="Заголовок 4"/>
          <p:cNvSpPr txBox="1">
            <a:spLocks/>
          </p:cNvSpPr>
          <p:nvPr/>
        </p:nvSpPr>
        <p:spPr bwMode="auto">
          <a:xfrm>
            <a:off x="9594496" y="7164307"/>
            <a:ext cx="1080150" cy="392423"/>
          </a:xfrm>
          <a:prstGeom prst="rect">
            <a:avLst/>
          </a:prstGeom>
          <a:noFill/>
          <a:ln>
            <a:noFill/>
            <a:prstDash val="dash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85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850">
                <a:solidFill>
                  <a:schemeClr val="tx2"/>
                </a:solidFill>
                <a:latin typeface="Arial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850">
                <a:solidFill>
                  <a:schemeClr val="tx2"/>
                </a:solidFill>
                <a:latin typeface="Arial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850">
                <a:solidFill>
                  <a:schemeClr val="tx2"/>
                </a:solidFill>
                <a:latin typeface="Arial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850">
                <a:solidFill>
                  <a:schemeClr val="tx2"/>
                </a:solidFill>
                <a:latin typeface="Arial" pitchFamily="34" charset="0"/>
              </a:defRPr>
            </a:lvl5pPr>
            <a:lvl6pPr marL="503972" algn="ctr" rtl="0" fontAlgn="base">
              <a:spcBef>
                <a:spcPct val="0"/>
              </a:spcBef>
              <a:spcAft>
                <a:spcPct val="0"/>
              </a:spcAft>
              <a:defRPr sz="4850">
                <a:solidFill>
                  <a:schemeClr val="tx2"/>
                </a:solidFill>
                <a:latin typeface="Arial" pitchFamily="34" charset="0"/>
              </a:defRPr>
            </a:lvl6pPr>
            <a:lvl7pPr marL="1007943" algn="ctr" rtl="0" fontAlgn="base">
              <a:spcBef>
                <a:spcPct val="0"/>
              </a:spcBef>
              <a:spcAft>
                <a:spcPct val="0"/>
              </a:spcAft>
              <a:defRPr sz="4850">
                <a:solidFill>
                  <a:schemeClr val="tx2"/>
                </a:solidFill>
                <a:latin typeface="Arial" pitchFamily="34" charset="0"/>
              </a:defRPr>
            </a:lvl7pPr>
            <a:lvl8pPr marL="1511915" algn="ctr" rtl="0" fontAlgn="base">
              <a:spcBef>
                <a:spcPct val="0"/>
              </a:spcBef>
              <a:spcAft>
                <a:spcPct val="0"/>
              </a:spcAft>
              <a:defRPr sz="4850">
                <a:solidFill>
                  <a:schemeClr val="tx2"/>
                </a:solidFill>
                <a:latin typeface="Arial" pitchFamily="34" charset="0"/>
              </a:defRPr>
            </a:lvl8pPr>
            <a:lvl9pPr marL="2015886" algn="ctr" rtl="0" fontAlgn="base">
              <a:spcBef>
                <a:spcPct val="0"/>
              </a:spcBef>
              <a:spcAft>
                <a:spcPct val="0"/>
              </a:spcAft>
              <a:defRPr sz="485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 eaLnBrk="1" hangingPunct="1">
              <a:lnSpc>
                <a:spcPct val="100000"/>
              </a:lnSpc>
              <a:buClrTx/>
              <a:buSzTx/>
              <a:buFontTx/>
            </a:pPr>
            <a:r>
              <a:rPr lang="ru-RU" sz="1800" b="0" kern="0" dirty="0" smtClean="0">
                <a:effectLst/>
              </a:rPr>
              <a:t>слайд </a:t>
            </a:r>
            <a:r>
              <a:rPr lang="ru-RU" sz="1800" b="0" kern="0" dirty="0" smtClean="0">
                <a:effectLst/>
              </a:rPr>
              <a:t>2</a:t>
            </a:r>
            <a:endParaRPr lang="ru-RU" sz="1800" b="0" kern="0" dirty="0">
              <a:effectLst/>
              <a:latin typeface="+mn-lt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05206" y="1218744"/>
            <a:ext cx="10225421" cy="9048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chemeClr val="tx2">
                    <a:lumMod val="75000"/>
                  </a:schemeClr>
                </a:solidFill>
                <a:effectLst/>
                <a:latin typeface="+mn-lt"/>
              </a:rPr>
              <a:t>Электросталеплавильный </a:t>
            </a: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effectLst/>
                <a:latin typeface="+mn-lt"/>
              </a:rPr>
              <a:t>цех. Максимальная </a:t>
            </a:r>
            <a:r>
              <a:rPr lang="ru-RU" sz="2400" b="1" dirty="0">
                <a:solidFill>
                  <a:schemeClr val="tx2">
                    <a:lumMod val="75000"/>
                  </a:schemeClr>
                </a:solidFill>
                <a:effectLst/>
                <a:latin typeface="+mn-lt"/>
              </a:rPr>
              <a:t>мощность - до 950 тыс. </a:t>
            </a: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effectLst/>
                <a:latin typeface="+mn-lt"/>
              </a:rPr>
              <a:t>тонн непрерывно-литой </a:t>
            </a:r>
            <a:r>
              <a:rPr lang="ru-RU" sz="2400" b="1" dirty="0">
                <a:solidFill>
                  <a:schemeClr val="tx2">
                    <a:lumMod val="75000"/>
                  </a:schemeClr>
                </a:solidFill>
                <a:effectLst/>
                <a:latin typeface="+mn-lt"/>
              </a:rPr>
              <a:t>заготовки круглого сечения в год.</a:t>
            </a:r>
          </a:p>
        </p:txBody>
      </p:sp>
      <p:sp>
        <p:nvSpPr>
          <p:cNvPr id="16" name="Заголовок 1"/>
          <p:cNvSpPr txBox="1">
            <a:spLocks/>
          </p:cNvSpPr>
          <p:nvPr/>
        </p:nvSpPr>
        <p:spPr bwMode="auto">
          <a:xfrm>
            <a:off x="915249" y="323357"/>
            <a:ext cx="9254613" cy="432060"/>
          </a:xfrm>
          <a:prstGeom prst="rect">
            <a:avLst/>
          </a:prstGeom>
          <a:noFill/>
          <a:ln>
            <a:noFill/>
            <a:prstDash val="dash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00796" tIns="50398" rIns="100796" bIns="50398" numCol="1" anchor="t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/>
            <a:r>
              <a:rPr lang="ru-RU" sz="2400" kern="0" dirty="0" smtClean="0">
                <a:effectLst/>
              </a:rPr>
              <a:t>Основные производственные цеха завода</a:t>
            </a:r>
            <a:endParaRPr lang="ru-RU" sz="2400" dirty="0">
              <a:effectLst/>
            </a:endParaRPr>
          </a:p>
        </p:txBody>
      </p:sp>
      <p:grpSp>
        <p:nvGrpSpPr>
          <p:cNvPr id="17" name="Группа 16"/>
          <p:cNvGrpSpPr/>
          <p:nvPr/>
        </p:nvGrpSpPr>
        <p:grpSpPr>
          <a:xfrm>
            <a:off x="449226" y="2267627"/>
            <a:ext cx="9937379" cy="4896680"/>
            <a:chOff x="323527" y="1621378"/>
            <a:chExt cx="8507832" cy="4361421"/>
          </a:xfrm>
        </p:grpSpPr>
        <p:pic>
          <p:nvPicPr>
            <p:cNvPr id="18" name="Picture 7" descr="D:\Документы\Конкурс\2016\конкурс\Календарь\DSCF3479.jp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70177" y="2636911"/>
              <a:ext cx="4461182" cy="3345887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9" name="Picture 4" descr="D:\Документы\Конкурс\2016\конкурс\Календарь\P1050941.JPG"/>
            <p:cNvPicPr>
              <a:picLocks noChangeAspect="1" noChangeArrowheads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08304" y="1621378"/>
              <a:ext cx="1523055" cy="1826786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" name="Picture 3" descr="D:\Документы\Конкурс\2016\конкурс\Календарь\P1050776.JPG"/>
            <p:cNvPicPr>
              <a:picLocks noChangeAspect="1" noChangeArrowheads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64089" y="1621378"/>
              <a:ext cx="2110626" cy="1457580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1" name="Picture 2" descr="D:\Документы\Стройки завода\ТПЦ пристрой непрерывного стана\История картин с 2014\DSCF4172.JPG"/>
            <p:cNvPicPr>
              <a:picLocks noChangeAspect="1" noChangeArrowheads="1"/>
            </p:cNvPicPr>
            <p:nvPr/>
          </p:nvPicPr>
          <p:blipFill rotWithShape="1"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rightnessContrast brigh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323527" y="1633589"/>
              <a:ext cx="2894625" cy="4349210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2" name="Picture 3" descr="D:\Совещание заводские\2012\1 квартал 2012\Фото для совещания\ЭСПЦ передаточный пролет.jpg"/>
            <p:cNvPicPr>
              <a:picLocks noChangeAspect="1" noChangeArrowheads="1"/>
            </p:cNvPicPr>
            <p:nvPr/>
          </p:nvPicPr>
          <p:blipFill rotWithShape="1"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2771800" y="1621379"/>
              <a:ext cx="2880320" cy="2902544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3" name="Picture 5" descr="D:\Документы\Конкурс\2016\конкурс\Фотоконкурс\IMG_1089.JPG"/>
            <p:cNvPicPr>
              <a:picLocks noChangeAspect="1" noChangeArrowheads="1"/>
            </p:cNvPicPr>
            <p:nvPr/>
          </p:nvPicPr>
          <p:blipFill rotWithShape="1">
            <a:blip r:embed="rId9" cstate="screen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rightnessContrast brigh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2896149" y="4309854"/>
              <a:ext cx="2000817" cy="1672945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231814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 txBox="1">
            <a:spLocks/>
          </p:cNvSpPr>
          <p:nvPr/>
        </p:nvSpPr>
        <p:spPr bwMode="auto">
          <a:xfrm>
            <a:off x="80913" y="7244862"/>
            <a:ext cx="2609534" cy="221573"/>
          </a:xfrm>
          <a:prstGeom prst="rect">
            <a:avLst/>
          </a:prstGeom>
          <a:noFill/>
          <a:ln>
            <a:noFill/>
            <a:prstDash val="dash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85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850">
                <a:solidFill>
                  <a:schemeClr val="tx2"/>
                </a:solidFill>
                <a:latin typeface="Arial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850">
                <a:solidFill>
                  <a:schemeClr val="tx2"/>
                </a:solidFill>
                <a:latin typeface="Arial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850">
                <a:solidFill>
                  <a:schemeClr val="tx2"/>
                </a:solidFill>
                <a:latin typeface="Arial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850">
                <a:solidFill>
                  <a:schemeClr val="tx2"/>
                </a:solidFill>
                <a:latin typeface="Arial" pitchFamily="34" charset="0"/>
              </a:defRPr>
            </a:lvl5pPr>
            <a:lvl6pPr marL="503972" algn="ctr" rtl="0" fontAlgn="base">
              <a:spcBef>
                <a:spcPct val="0"/>
              </a:spcBef>
              <a:spcAft>
                <a:spcPct val="0"/>
              </a:spcAft>
              <a:defRPr sz="4850">
                <a:solidFill>
                  <a:schemeClr val="tx2"/>
                </a:solidFill>
                <a:latin typeface="Arial" pitchFamily="34" charset="0"/>
              </a:defRPr>
            </a:lvl6pPr>
            <a:lvl7pPr marL="1007943" algn="ctr" rtl="0" fontAlgn="base">
              <a:spcBef>
                <a:spcPct val="0"/>
              </a:spcBef>
              <a:spcAft>
                <a:spcPct val="0"/>
              </a:spcAft>
              <a:defRPr sz="4850">
                <a:solidFill>
                  <a:schemeClr val="tx2"/>
                </a:solidFill>
                <a:latin typeface="Arial" pitchFamily="34" charset="0"/>
              </a:defRPr>
            </a:lvl7pPr>
            <a:lvl8pPr marL="1511915" algn="ctr" rtl="0" fontAlgn="base">
              <a:spcBef>
                <a:spcPct val="0"/>
              </a:spcBef>
              <a:spcAft>
                <a:spcPct val="0"/>
              </a:spcAft>
              <a:defRPr sz="4850">
                <a:solidFill>
                  <a:schemeClr val="tx2"/>
                </a:solidFill>
                <a:latin typeface="Arial" pitchFamily="34" charset="0"/>
              </a:defRPr>
            </a:lvl8pPr>
            <a:lvl9pPr marL="2015886" algn="ctr" rtl="0" fontAlgn="base">
              <a:spcBef>
                <a:spcPct val="0"/>
              </a:spcBef>
              <a:spcAft>
                <a:spcPct val="0"/>
              </a:spcAft>
              <a:defRPr sz="485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 eaLnBrk="1" hangingPunct="1">
              <a:lnSpc>
                <a:spcPct val="100000"/>
              </a:lnSpc>
              <a:buClrTx/>
              <a:buSzTx/>
              <a:buFontTx/>
            </a:pPr>
            <a:r>
              <a:rPr lang="ru-RU" sz="1200" b="0" kern="0" dirty="0" smtClean="0">
                <a:solidFill>
                  <a:srgbClr val="FF0000"/>
                </a:solidFill>
                <a:effectLst/>
              </a:rPr>
              <a:t>Для служебного пользования</a:t>
            </a:r>
            <a:endParaRPr lang="ru-RU" sz="1200" b="0" kern="0" dirty="0">
              <a:solidFill>
                <a:srgbClr val="FF0000"/>
              </a:solidFill>
              <a:effectLst/>
            </a:endParaRPr>
          </a:p>
        </p:txBody>
      </p:sp>
      <p:sp>
        <p:nvSpPr>
          <p:cNvPr id="8" name="Заголовок 4"/>
          <p:cNvSpPr txBox="1">
            <a:spLocks/>
          </p:cNvSpPr>
          <p:nvPr/>
        </p:nvSpPr>
        <p:spPr bwMode="auto">
          <a:xfrm>
            <a:off x="9594496" y="7164307"/>
            <a:ext cx="1080150" cy="392423"/>
          </a:xfrm>
          <a:prstGeom prst="rect">
            <a:avLst/>
          </a:prstGeom>
          <a:noFill/>
          <a:ln>
            <a:noFill/>
            <a:prstDash val="dash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85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850">
                <a:solidFill>
                  <a:schemeClr val="tx2"/>
                </a:solidFill>
                <a:latin typeface="Arial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850">
                <a:solidFill>
                  <a:schemeClr val="tx2"/>
                </a:solidFill>
                <a:latin typeface="Arial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850">
                <a:solidFill>
                  <a:schemeClr val="tx2"/>
                </a:solidFill>
                <a:latin typeface="Arial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850">
                <a:solidFill>
                  <a:schemeClr val="tx2"/>
                </a:solidFill>
                <a:latin typeface="Arial" pitchFamily="34" charset="0"/>
              </a:defRPr>
            </a:lvl5pPr>
            <a:lvl6pPr marL="503972" algn="ctr" rtl="0" fontAlgn="base">
              <a:spcBef>
                <a:spcPct val="0"/>
              </a:spcBef>
              <a:spcAft>
                <a:spcPct val="0"/>
              </a:spcAft>
              <a:defRPr sz="4850">
                <a:solidFill>
                  <a:schemeClr val="tx2"/>
                </a:solidFill>
                <a:latin typeface="Arial" pitchFamily="34" charset="0"/>
              </a:defRPr>
            </a:lvl6pPr>
            <a:lvl7pPr marL="1007943" algn="ctr" rtl="0" fontAlgn="base">
              <a:spcBef>
                <a:spcPct val="0"/>
              </a:spcBef>
              <a:spcAft>
                <a:spcPct val="0"/>
              </a:spcAft>
              <a:defRPr sz="4850">
                <a:solidFill>
                  <a:schemeClr val="tx2"/>
                </a:solidFill>
                <a:latin typeface="Arial" pitchFamily="34" charset="0"/>
              </a:defRPr>
            </a:lvl7pPr>
            <a:lvl8pPr marL="1511915" algn="ctr" rtl="0" fontAlgn="base">
              <a:spcBef>
                <a:spcPct val="0"/>
              </a:spcBef>
              <a:spcAft>
                <a:spcPct val="0"/>
              </a:spcAft>
              <a:defRPr sz="4850">
                <a:solidFill>
                  <a:schemeClr val="tx2"/>
                </a:solidFill>
                <a:latin typeface="Arial" pitchFamily="34" charset="0"/>
              </a:defRPr>
            </a:lvl8pPr>
            <a:lvl9pPr marL="2015886" algn="ctr" rtl="0" fontAlgn="base">
              <a:spcBef>
                <a:spcPct val="0"/>
              </a:spcBef>
              <a:spcAft>
                <a:spcPct val="0"/>
              </a:spcAft>
              <a:defRPr sz="485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 eaLnBrk="1" hangingPunct="1">
              <a:lnSpc>
                <a:spcPct val="100000"/>
              </a:lnSpc>
              <a:buClrTx/>
              <a:buSzTx/>
              <a:buFontTx/>
            </a:pPr>
            <a:r>
              <a:rPr lang="ru-RU" sz="1800" b="0" kern="0" dirty="0" smtClean="0">
                <a:effectLst/>
              </a:rPr>
              <a:t>слайд </a:t>
            </a:r>
            <a:r>
              <a:rPr lang="ru-RU" sz="1800" b="0" kern="0" dirty="0" smtClean="0">
                <a:effectLst/>
              </a:rPr>
              <a:t>3</a:t>
            </a:r>
            <a:endParaRPr lang="ru-RU" sz="1800" b="0" kern="0" dirty="0">
              <a:effectLst/>
              <a:latin typeface="+mn-lt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258363" y="997780"/>
            <a:ext cx="10200252" cy="9818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600"/>
              </a:spcBef>
            </a:pPr>
            <a:r>
              <a:rPr lang="ru-RU" sz="2400" b="1" dirty="0">
                <a:solidFill>
                  <a:schemeClr val="tx2">
                    <a:lumMod val="75000"/>
                  </a:schemeClr>
                </a:solidFill>
                <a:effectLst/>
                <a:latin typeface="+mn-lt"/>
              </a:rPr>
              <a:t>Производство бесшовных </a:t>
            </a: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effectLst/>
                <a:latin typeface="+mn-lt"/>
              </a:rPr>
              <a:t>труб. Трубопрокатный </a:t>
            </a:r>
            <a:r>
              <a:rPr lang="ru-RU" sz="2400" b="1" dirty="0">
                <a:solidFill>
                  <a:schemeClr val="tx2">
                    <a:lumMod val="75000"/>
                  </a:schemeClr>
                </a:solidFill>
                <a:effectLst/>
                <a:latin typeface="+mn-lt"/>
              </a:rPr>
              <a:t>цех </a:t>
            </a: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effectLst/>
                <a:latin typeface="+mn-lt"/>
              </a:rPr>
              <a:t> №1</a:t>
            </a:r>
            <a:r>
              <a:rPr lang="ru-RU" sz="2400" b="1" dirty="0">
                <a:solidFill>
                  <a:schemeClr val="tx2">
                    <a:lumMod val="75000"/>
                  </a:schemeClr>
                </a:solidFill>
                <a:effectLst/>
                <a:latin typeface="+mn-lt"/>
              </a:rPr>
              <a:t>. </a:t>
            </a:r>
          </a:p>
          <a:p>
            <a:pPr algn="ctr">
              <a:spcBef>
                <a:spcPts val="600"/>
              </a:spcBef>
            </a:pP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effectLst/>
                <a:latin typeface="+mn-lt"/>
              </a:rPr>
              <a:t>Производственная </a:t>
            </a:r>
            <a:r>
              <a:rPr lang="ru-RU" sz="2400" b="1" dirty="0">
                <a:solidFill>
                  <a:schemeClr val="tx2">
                    <a:lumMod val="75000"/>
                  </a:schemeClr>
                </a:solidFill>
                <a:effectLst/>
                <a:latin typeface="+mn-lt"/>
              </a:rPr>
              <a:t>мощность – до 600 тыс. тонн труб в </a:t>
            </a: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effectLst/>
                <a:latin typeface="+mn-lt"/>
              </a:rPr>
              <a:t>год.</a:t>
            </a:r>
            <a:endParaRPr lang="ru-RU" sz="2400" b="1" dirty="0">
              <a:solidFill>
                <a:schemeClr val="tx2">
                  <a:lumMod val="75000"/>
                </a:schemeClr>
              </a:solidFill>
              <a:effectLst/>
              <a:latin typeface="+mn-lt"/>
            </a:endParaRPr>
          </a:p>
        </p:txBody>
      </p:sp>
      <p:grpSp>
        <p:nvGrpSpPr>
          <p:cNvPr id="24" name="Группа 23"/>
          <p:cNvGrpSpPr/>
          <p:nvPr/>
        </p:nvGrpSpPr>
        <p:grpSpPr>
          <a:xfrm>
            <a:off x="258362" y="2051597"/>
            <a:ext cx="10200253" cy="4968690"/>
            <a:chOff x="251998" y="1779541"/>
            <a:chExt cx="8688646" cy="4280919"/>
          </a:xfrm>
        </p:grpSpPr>
        <p:pic>
          <p:nvPicPr>
            <p:cNvPr id="25" name="Picture 3" descr="D:\Документы\Конкурс\2016\Фото для 2016 года\vdSKGHR2UP0.jp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1998" y="1779541"/>
              <a:ext cx="4896065" cy="2729579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6" name="Picture 5" descr="D:\Документы\Конкурс\2016\Фото для 2016 года\prevyu_47_0.jpg"/>
            <p:cNvPicPr>
              <a:picLocks noChangeAspect="1" noChangeArrowheads="1"/>
            </p:cNvPicPr>
            <p:nvPr/>
          </p:nvPicPr>
          <p:blipFill>
            <a:blip r:embed="rId5" cstate="screen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18713" y="4293096"/>
              <a:ext cx="2543034" cy="1767364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7" name="Picture 3" descr="D:\Документы\Конкурс\2016\конкурс\виды пресс службы\VIN_0761.jpg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rightnessContrast brigh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60885" y="1779541"/>
              <a:ext cx="4279759" cy="2847412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8" name="Picture 5" descr="C:\Users\NikiforovVA\Documents\работа\Documents\Рабочая папка\Конкурс Министерства промышленности и науки\конкурс 2014\Для конкурса\состояние оборудования и территории внутри цехов\VIN_2470 Panorama2.jpg"/>
            <p:cNvPicPr>
              <a:picLocks noChangeAspect="1" noChangeArrowheads="1"/>
            </p:cNvPicPr>
            <p:nvPr/>
          </p:nvPicPr>
          <p:blipFill rotWithShape="1">
            <a:blip r:embed="rId9" cstate="screen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rightnessContrast brigh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6936341" y="4437112"/>
              <a:ext cx="2004303" cy="1623348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  <a:extLst/>
          </p:spPr>
        </p:pic>
        <p:pic>
          <p:nvPicPr>
            <p:cNvPr id="29" name="Picture 7" descr="D:\Документы\Конкурс\2016\конкурс\фотографии видов\Первый парень на заводе.jpg"/>
            <p:cNvPicPr>
              <a:picLocks noChangeAspect="1" noChangeArrowheads="1"/>
            </p:cNvPicPr>
            <p:nvPr/>
          </p:nvPicPr>
          <p:blipFill rotWithShape="1"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brightnessContrast brigh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4283302" y="3245545"/>
              <a:ext cx="1769377" cy="1263575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" name="Picture 2" descr="D:\Документы\Конкурс\2016\конкурс\виды пресс службы\VIN_3289.jpg"/>
            <p:cNvPicPr>
              <a:picLocks noChangeAspect="1" noChangeArrowheads="1"/>
            </p:cNvPicPr>
            <p:nvPr/>
          </p:nvPicPr>
          <p:blipFill>
            <a:blip r:embed="rId13" cstate="print">
              <a:extLst>
                <a:ext uri="{BEBA8EAE-BF5A-486C-A8C5-ECC9F3942E4B}">
                  <a14:imgProps xmlns:a14="http://schemas.microsoft.com/office/drawing/2010/main">
                    <a14:imgLayer r:embed="rId14">
                      <a14:imgEffect>
                        <a14:brightnessContrast brigh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1999" y="4293096"/>
              <a:ext cx="2656409" cy="1767364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1" name="Picture 2" descr="D:\Документы\ТМК\2016 год\Для совета директоров_октябрь 2016\DSCF4931.JPG"/>
            <p:cNvPicPr>
              <a:picLocks noChangeAspect="1" noChangeArrowheads="1"/>
            </p:cNvPicPr>
            <p:nvPr/>
          </p:nvPicPr>
          <p:blipFill>
            <a:blip r:embed="rId15" cstate="print">
              <a:extLst>
                <a:ext uri="{BEBA8EAE-BF5A-486C-A8C5-ECC9F3942E4B}">
                  <a14:imgProps xmlns:a14="http://schemas.microsoft.com/office/drawing/2010/main">
                    <a14:imgLayer r:embed="rId16">
                      <a14:imgEffect>
                        <a14:brightnessContrast bright="20000"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60031" y="4332268"/>
              <a:ext cx="2304256" cy="1728192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32" name="Заголовок 1"/>
          <p:cNvSpPr txBox="1">
            <a:spLocks/>
          </p:cNvSpPr>
          <p:nvPr/>
        </p:nvSpPr>
        <p:spPr bwMode="auto">
          <a:xfrm>
            <a:off x="915249" y="323357"/>
            <a:ext cx="9254613" cy="432060"/>
          </a:xfrm>
          <a:prstGeom prst="rect">
            <a:avLst/>
          </a:prstGeom>
          <a:noFill/>
          <a:ln>
            <a:noFill/>
            <a:prstDash val="dash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00796" tIns="50398" rIns="100796" bIns="50398" numCol="1" anchor="t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/>
            <a:r>
              <a:rPr lang="ru-RU" sz="2400" kern="0" dirty="0" smtClean="0">
                <a:effectLst/>
              </a:rPr>
              <a:t>Основные производственные цеха завода</a:t>
            </a:r>
            <a:endParaRPr lang="ru-RU" sz="240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803890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 txBox="1">
            <a:spLocks/>
          </p:cNvSpPr>
          <p:nvPr/>
        </p:nvSpPr>
        <p:spPr bwMode="auto">
          <a:xfrm>
            <a:off x="80913" y="7244862"/>
            <a:ext cx="2609534" cy="221573"/>
          </a:xfrm>
          <a:prstGeom prst="rect">
            <a:avLst/>
          </a:prstGeom>
          <a:noFill/>
          <a:ln>
            <a:noFill/>
            <a:prstDash val="dash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85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850">
                <a:solidFill>
                  <a:schemeClr val="tx2"/>
                </a:solidFill>
                <a:latin typeface="Arial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850">
                <a:solidFill>
                  <a:schemeClr val="tx2"/>
                </a:solidFill>
                <a:latin typeface="Arial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850">
                <a:solidFill>
                  <a:schemeClr val="tx2"/>
                </a:solidFill>
                <a:latin typeface="Arial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850">
                <a:solidFill>
                  <a:schemeClr val="tx2"/>
                </a:solidFill>
                <a:latin typeface="Arial" pitchFamily="34" charset="0"/>
              </a:defRPr>
            </a:lvl5pPr>
            <a:lvl6pPr marL="503972" algn="ctr" rtl="0" fontAlgn="base">
              <a:spcBef>
                <a:spcPct val="0"/>
              </a:spcBef>
              <a:spcAft>
                <a:spcPct val="0"/>
              </a:spcAft>
              <a:defRPr sz="4850">
                <a:solidFill>
                  <a:schemeClr val="tx2"/>
                </a:solidFill>
                <a:latin typeface="Arial" pitchFamily="34" charset="0"/>
              </a:defRPr>
            </a:lvl6pPr>
            <a:lvl7pPr marL="1007943" algn="ctr" rtl="0" fontAlgn="base">
              <a:spcBef>
                <a:spcPct val="0"/>
              </a:spcBef>
              <a:spcAft>
                <a:spcPct val="0"/>
              </a:spcAft>
              <a:defRPr sz="4850">
                <a:solidFill>
                  <a:schemeClr val="tx2"/>
                </a:solidFill>
                <a:latin typeface="Arial" pitchFamily="34" charset="0"/>
              </a:defRPr>
            </a:lvl7pPr>
            <a:lvl8pPr marL="1511915" algn="ctr" rtl="0" fontAlgn="base">
              <a:spcBef>
                <a:spcPct val="0"/>
              </a:spcBef>
              <a:spcAft>
                <a:spcPct val="0"/>
              </a:spcAft>
              <a:defRPr sz="4850">
                <a:solidFill>
                  <a:schemeClr val="tx2"/>
                </a:solidFill>
                <a:latin typeface="Arial" pitchFamily="34" charset="0"/>
              </a:defRPr>
            </a:lvl8pPr>
            <a:lvl9pPr marL="2015886" algn="ctr" rtl="0" fontAlgn="base">
              <a:spcBef>
                <a:spcPct val="0"/>
              </a:spcBef>
              <a:spcAft>
                <a:spcPct val="0"/>
              </a:spcAft>
              <a:defRPr sz="485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 eaLnBrk="1" hangingPunct="1">
              <a:lnSpc>
                <a:spcPct val="100000"/>
              </a:lnSpc>
              <a:buClrTx/>
              <a:buSzTx/>
              <a:buFontTx/>
            </a:pPr>
            <a:r>
              <a:rPr lang="ru-RU" sz="1200" b="0" kern="0" dirty="0" smtClean="0">
                <a:solidFill>
                  <a:srgbClr val="FF0000"/>
                </a:solidFill>
                <a:effectLst/>
              </a:rPr>
              <a:t>Для служебного пользования</a:t>
            </a:r>
            <a:endParaRPr lang="ru-RU" sz="1200" b="0" kern="0" dirty="0">
              <a:solidFill>
                <a:srgbClr val="FF0000"/>
              </a:solidFill>
              <a:effectLst/>
            </a:endParaRPr>
          </a:p>
        </p:txBody>
      </p:sp>
      <p:sp>
        <p:nvSpPr>
          <p:cNvPr id="8" name="Заголовок 4"/>
          <p:cNvSpPr txBox="1">
            <a:spLocks/>
          </p:cNvSpPr>
          <p:nvPr/>
        </p:nvSpPr>
        <p:spPr bwMode="auto">
          <a:xfrm>
            <a:off x="9594496" y="7164307"/>
            <a:ext cx="1080150" cy="392423"/>
          </a:xfrm>
          <a:prstGeom prst="rect">
            <a:avLst/>
          </a:prstGeom>
          <a:noFill/>
          <a:ln>
            <a:noFill/>
            <a:prstDash val="dash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85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850">
                <a:solidFill>
                  <a:schemeClr val="tx2"/>
                </a:solidFill>
                <a:latin typeface="Arial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850">
                <a:solidFill>
                  <a:schemeClr val="tx2"/>
                </a:solidFill>
                <a:latin typeface="Arial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850">
                <a:solidFill>
                  <a:schemeClr val="tx2"/>
                </a:solidFill>
                <a:latin typeface="Arial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850">
                <a:solidFill>
                  <a:schemeClr val="tx2"/>
                </a:solidFill>
                <a:latin typeface="Arial" pitchFamily="34" charset="0"/>
              </a:defRPr>
            </a:lvl5pPr>
            <a:lvl6pPr marL="503972" algn="ctr" rtl="0" fontAlgn="base">
              <a:spcBef>
                <a:spcPct val="0"/>
              </a:spcBef>
              <a:spcAft>
                <a:spcPct val="0"/>
              </a:spcAft>
              <a:defRPr sz="4850">
                <a:solidFill>
                  <a:schemeClr val="tx2"/>
                </a:solidFill>
                <a:latin typeface="Arial" pitchFamily="34" charset="0"/>
              </a:defRPr>
            </a:lvl6pPr>
            <a:lvl7pPr marL="1007943" algn="ctr" rtl="0" fontAlgn="base">
              <a:spcBef>
                <a:spcPct val="0"/>
              </a:spcBef>
              <a:spcAft>
                <a:spcPct val="0"/>
              </a:spcAft>
              <a:defRPr sz="4850">
                <a:solidFill>
                  <a:schemeClr val="tx2"/>
                </a:solidFill>
                <a:latin typeface="Arial" pitchFamily="34" charset="0"/>
              </a:defRPr>
            </a:lvl7pPr>
            <a:lvl8pPr marL="1511915" algn="ctr" rtl="0" fontAlgn="base">
              <a:spcBef>
                <a:spcPct val="0"/>
              </a:spcBef>
              <a:spcAft>
                <a:spcPct val="0"/>
              </a:spcAft>
              <a:defRPr sz="4850">
                <a:solidFill>
                  <a:schemeClr val="tx2"/>
                </a:solidFill>
                <a:latin typeface="Arial" pitchFamily="34" charset="0"/>
              </a:defRPr>
            </a:lvl8pPr>
            <a:lvl9pPr marL="2015886" algn="ctr" rtl="0" fontAlgn="base">
              <a:spcBef>
                <a:spcPct val="0"/>
              </a:spcBef>
              <a:spcAft>
                <a:spcPct val="0"/>
              </a:spcAft>
              <a:defRPr sz="485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 eaLnBrk="1" hangingPunct="1">
              <a:lnSpc>
                <a:spcPct val="100000"/>
              </a:lnSpc>
              <a:buClrTx/>
              <a:buSzTx/>
              <a:buFontTx/>
            </a:pPr>
            <a:r>
              <a:rPr lang="ru-RU" sz="1800" b="0" kern="0" dirty="0" smtClean="0">
                <a:effectLst/>
              </a:rPr>
              <a:t>слайд </a:t>
            </a:r>
            <a:r>
              <a:rPr lang="ru-RU" sz="1800" b="0" kern="0" dirty="0" smtClean="0">
                <a:effectLst/>
              </a:rPr>
              <a:t>4</a:t>
            </a:r>
            <a:endParaRPr lang="ru-RU" sz="1800" b="0" kern="0" dirty="0">
              <a:effectLst/>
              <a:latin typeface="+mn-lt"/>
            </a:endParaRPr>
          </a:p>
        </p:txBody>
      </p:sp>
      <p:sp>
        <p:nvSpPr>
          <p:cNvPr id="14" name="Заголовок 1"/>
          <p:cNvSpPr txBox="1">
            <a:spLocks/>
          </p:cNvSpPr>
          <p:nvPr/>
        </p:nvSpPr>
        <p:spPr bwMode="auto">
          <a:xfrm>
            <a:off x="915249" y="323357"/>
            <a:ext cx="9254613" cy="432060"/>
          </a:xfrm>
          <a:prstGeom prst="rect">
            <a:avLst/>
          </a:prstGeom>
          <a:noFill/>
          <a:ln>
            <a:noFill/>
            <a:prstDash val="dash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00796" tIns="50398" rIns="100796" bIns="50398" numCol="1" anchor="t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/>
            <a:r>
              <a:rPr lang="ru-RU" sz="2400" kern="0" dirty="0" smtClean="0">
                <a:effectLst/>
              </a:rPr>
              <a:t>Основные производственные цеха завода</a:t>
            </a:r>
            <a:endParaRPr lang="ru-RU" sz="2400" dirty="0">
              <a:effectLst/>
            </a:endParaRPr>
          </a:p>
        </p:txBody>
      </p:sp>
      <p:grpSp>
        <p:nvGrpSpPr>
          <p:cNvPr id="15" name="Группа 14"/>
          <p:cNvGrpSpPr/>
          <p:nvPr/>
        </p:nvGrpSpPr>
        <p:grpSpPr>
          <a:xfrm>
            <a:off x="305206" y="2470759"/>
            <a:ext cx="10062597" cy="4621538"/>
            <a:chOff x="251999" y="1772816"/>
            <a:chExt cx="8725979" cy="4298657"/>
          </a:xfrm>
        </p:grpSpPr>
        <p:pic>
          <p:nvPicPr>
            <p:cNvPr id="17" name="Picture 4" descr="D:\Документы\Конкурс\2016\конкурс\Фотоконкурс\IMG_0985.JP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1999" y="1772816"/>
              <a:ext cx="4247993" cy="3130958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8" name="Picture 2" descr="D:\Документы\Конкурс\2016\конкурс\Календарь\DSCF0669.jpg"/>
            <p:cNvPicPr>
              <a:picLocks noChangeAspect="1" noChangeArrowheads="1"/>
            </p:cNvPicPr>
            <p:nvPr/>
          </p:nvPicPr>
          <p:blipFill>
            <a:blip r:embed="rId5" cstate="screen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18576" y="4089582"/>
              <a:ext cx="2591808" cy="1943857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9" name="Picture 2" descr="D:\Документы\Конкурс\2016\Фото для 2016 года\DSCF3102.JPG"/>
            <p:cNvPicPr>
              <a:picLocks noChangeAspect="1" noChangeArrowheads="1"/>
            </p:cNvPicPr>
            <p:nvPr/>
          </p:nvPicPr>
          <p:blipFill rotWithShape="1"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rightnessContrast brigh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4263476" y="1772816"/>
              <a:ext cx="4714502" cy="2756583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" name="Picture 3" descr="D:\Документы\Конкурс\2016\Фото для 2016 года\DSCF3104.JPG"/>
            <p:cNvPicPr>
              <a:picLocks noChangeAspect="1" noChangeArrowheads="1"/>
            </p:cNvPicPr>
            <p:nvPr/>
          </p:nvPicPr>
          <p:blipFill rotWithShape="1">
            <a:blip r:embed="rId9" cstate="print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rightnessContrast brigh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972000" y="4089582"/>
              <a:ext cx="4382116" cy="1981891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1" name="Прямоугольник 20"/>
          <p:cNvSpPr/>
          <p:nvPr/>
        </p:nvSpPr>
        <p:spPr>
          <a:xfrm>
            <a:off x="233196" y="1010677"/>
            <a:ext cx="10206617" cy="13880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600"/>
              </a:spcBef>
            </a:pPr>
            <a:r>
              <a:rPr lang="ru-RU" sz="2400" b="1" dirty="0">
                <a:solidFill>
                  <a:schemeClr val="tx2">
                    <a:lumMod val="75000"/>
                  </a:schemeClr>
                </a:solidFill>
                <a:effectLst/>
                <a:latin typeface="+mn-lt"/>
              </a:rPr>
              <a:t>Производство стальных сварных </a:t>
            </a: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effectLst/>
                <a:latin typeface="+mn-lt"/>
              </a:rPr>
              <a:t>труб. </a:t>
            </a:r>
          </a:p>
          <a:p>
            <a:pPr algn="ctr">
              <a:spcBef>
                <a:spcPts val="600"/>
              </a:spcBef>
            </a:pP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effectLst/>
                <a:latin typeface="+mn-lt"/>
              </a:rPr>
              <a:t>Трубоэлектросварочный </a:t>
            </a:r>
            <a:r>
              <a:rPr lang="ru-RU" sz="2400" b="1" dirty="0">
                <a:solidFill>
                  <a:schemeClr val="tx2">
                    <a:lumMod val="75000"/>
                  </a:schemeClr>
                </a:solidFill>
                <a:effectLst/>
                <a:latin typeface="+mn-lt"/>
              </a:rPr>
              <a:t>цех </a:t>
            </a: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effectLst/>
                <a:latin typeface="+mn-lt"/>
              </a:rPr>
              <a:t>№</a:t>
            </a: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effectLst/>
                <a:latin typeface="+mn-lt"/>
              </a:rPr>
              <a:t>2. Производственная </a:t>
            </a:r>
            <a:r>
              <a:rPr lang="ru-RU" sz="2400" b="1" dirty="0">
                <a:solidFill>
                  <a:schemeClr val="tx2">
                    <a:lumMod val="75000"/>
                  </a:schemeClr>
                </a:solidFill>
                <a:effectLst/>
                <a:latin typeface="+mn-lt"/>
              </a:rPr>
              <a:t>мощность – </a:t>
            </a: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effectLst/>
                <a:latin typeface="+mn-lt"/>
              </a:rPr>
              <a:t>до </a:t>
            </a:r>
            <a:r>
              <a:rPr lang="ru-RU" sz="2400" b="1" dirty="0">
                <a:solidFill>
                  <a:schemeClr val="tx2">
                    <a:lumMod val="75000"/>
                  </a:schemeClr>
                </a:solidFill>
                <a:effectLst/>
                <a:latin typeface="+mn-lt"/>
              </a:rPr>
              <a:t>695,0 тыс. тонн электросварных </a:t>
            </a: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effectLst/>
                <a:latin typeface="+mn-lt"/>
              </a:rPr>
              <a:t>прямошовных </a:t>
            </a:r>
            <a:r>
              <a:rPr lang="ru-RU" sz="2400" b="1" dirty="0">
                <a:solidFill>
                  <a:schemeClr val="tx2">
                    <a:lumMod val="75000"/>
                  </a:schemeClr>
                </a:solidFill>
                <a:effectLst/>
                <a:latin typeface="+mn-lt"/>
              </a:rPr>
              <a:t>труб в </a:t>
            </a: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effectLst/>
                <a:latin typeface="+mn-lt"/>
              </a:rPr>
              <a:t>год.</a:t>
            </a:r>
            <a:endParaRPr lang="ru-RU" sz="2400" b="1" dirty="0">
              <a:solidFill>
                <a:schemeClr val="tx2">
                  <a:lumMod val="75000"/>
                </a:schemeClr>
              </a:solidFill>
              <a:effectLst/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658947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 txBox="1">
            <a:spLocks/>
          </p:cNvSpPr>
          <p:nvPr/>
        </p:nvSpPr>
        <p:spPr bwMode="auto">
          <a:xfrm>
            <a:off x="80913" y="7244862"/>
            <a:ext cx="2609534" cy="221573"/>
          </a:xfrm>
          <a:prstGeom prst="rect">
            <a:avLst/>
          </a:prstGeom>
          <a:noFill/>
          <a:ln>
            <a:noFill/>
            <a:prstDash val="dash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85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850">
                <a:solidFill>
                  <a:schemeClr val="tx2"/>
                </a:solidFill>
                <a:latin typeface="Arial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850">
                <a:solidFill>
                  <a:schemeClr val="tx2"/>
                </a:solidFill>
                <a:latin typeface="Arial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850">
                <a:solidFill>
                  <a:schemeClr val="tx2"/>
                </a:solidFill>
                <a:latin typeface="Arial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850">
                <a:solidFill>
                  <a:schemeClr val="tx2"/>
                </a:solidFill>
                <a:latin typeface="Arial" pitchFamily="34" charset="0"/>
              </a:defRPr>
            </a:lvl5pPr>
            <a:lvl6pPr marL="503972" algn="ctr" rtl="0" fontAlgn="base">
              <a:spcBef>
                <a:spcPct val="0"/>
              </a:spcBef>
              <a:spcAft>
                <a:spcPct val="0"/>
              </a:spcAft>
              <a:defRPr sz="4850">
                <a:solidFill>
                  <a:schemeClr val="tx2"/>
                </a:solidFill>
                <a:latin typeface="Arial" pitchFamily="34" charset="0"/>
              </a:defRPr>
            </a:lvl6pPr>
            <a:lvl7pPr marL="1007943" algn="ctr" rtl="0" fontAlgn="base">
              <a:spcBef>
                <a:spcPct val="0"/>
              </a:spcBef>
              <a:spcAft>
                <a:spcPct val="0"/>
              </a:spcAft>
              <a:defRPr sz="4850">
                <a:solidFill>
                  <a:schemeClr val="tx2"/>
                </a:solidFill>
                <a:latin typeface="Arial" pitchFamily="34" charset="0"/>
              </a:defRPr>
            </a:lvl7pPr>
            <a:lvl8pPr marL="1511915" algn="ctr" rtl="0" fontAlgn="base">
              <a:spcBef>
                <a:spcPct val="0"/>
              </a:spcBef>
              <a:spcAft>
                <a:spcPct val="0"/>
              </a:spcAft>
              <a:defRPr sz="4850">
                <a:solidFill>
                  <a:schemeClr val="tx2"/>
                </a:solidFill>
                <a:latin typeface="Arial" pitchFamily="34" charset="0"/>
              </a:defRPr>
            </a:lvl8pPr>
            <a:lvl9pPr marL="2015886" algn="ctr" rtl="0" fontAlgn="base">
              <a:spcBef>
                <a:spcPct val="0"/>
              </a:spcBef>
              <a:spcAft>
                <a:spcPct val="0"/>
              </a:spcAft>
              <a:defRPr sz="485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 eaLnBrk="1" hangingPunct="1">
              <a:lnSpc>
                <a:spcPct val="100000"/>
              </a:lnSpc>
              <a:buClrTx/>
              <a:buSzTx/>
              <a:buFontTx/>
            </a:pPr>
            <a:r>
              <a:rPr lang="ru-RU" sz="1200" b="0" kern="0" dirty="0" smtClean="0">
                <a:solidFill>
                  <a:srgbClr val="FF0000"/>
                </a:solidFill>
                <a:effectLst/>
              </a:rPr>
              <a:t>Для служебного пользования</a:t>
            </a:r>
            <a:endParaRPr lang="ru-RU" sz="1200" b="0" kern="0" dirty="0">
              <a:solidFill>
                <a:srgbClr val="FF0000"/>
              </a:solidFill>
              <a:effectLst/>
            </a:endParaRPr>
          </a:p>
        </p:txBody>
      </p:sp>
      <p:sp>
        <p:nvSpPr>
          <p:cNvPr id="8" name="Заголовок 4"/>
          <p:cNvSpPr txBox="1">
            <a:spLocks/>
          </p:cNvSpPr>
          <p:nvPr/>
        </p:nvSpPr>
        <p:spPr bwMode="auto">
          <a:xfrm>
            <a:off x="9594496" y="7164307"/>
            <a:ext cx="1080150" cy="392423"/>
          </a:xfrm>
          <a:prstGeom prst="rect">
            <a:avLst/>
          </a:prstGeom>
          <a:noFill/>
          <a:ln>
            <a:noFill/>
            <a:prstDash val="dash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85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850">
                <a:solidFill>
                  <a:schemeClr val="tx2"/>
                </a:solidFill>
                <a:latin typeface="Arial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850">
                <a:solidFill>
                  <a:schemeClr val="tx2"/>
                </a:solidFill>
                <a:latin typeface="Arial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850">
                <a:solidFill>
                  <a:schemeClr val="tx2"/>
                </a:solidFill>
                <a:latin typeface="Arial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850">
                <a:solidFill>
                  <a:schemeClr val="tx2"/>
                </a:solidFill>
                <a:latin typeface="Arial" pitchFamily="34" charset="0"/>
              </a:defRPr>
            </a:lvl5pPr>
            <a:lvl6pPr marL="503972" algn="ctr" rtl="0" fontAlgn="base">
              <a:spcBef>
                <a:spcPct val="0"/>
              </a:spcBef>
              <a:spcAft>
                <a:spcPct val="0"/>
              </a:spcAft>
              <a:defRPr sz="4850">
                <a:solidFill>
                  <a:schemeClr val="tx2"/>
                </a:solidFill>
                <a:latin typeface="Arial" pitchFamily="34" charset="0"/>
              </a:defRPr>
            </a:lvl6pPr>
            <a:lvl7pPr marL="1007943" algn="ctr" rtl="0" fontAlgn="base">
              <a:spcBef>
                <a:spcPct val="0"/>
              </a:spcBef>
              <a:spcAft>
                <a:spcPct val="0"/>
              </a:spcAft>
              <a:defRPr sz="4850">
                <a:solidFill>
                  <a:schemeClr val="tx2"/>
                </a:solidFill>
                <a:latin typeface="Arial" pitchFamily="34" charset="0"/>
              </a:defRPr>
            </a:lvl7pPr>
            <a:lvl8pPr marL="1511915" algn="ctr" rtl="0" fontAlgn="base">
              <a:spcBef>
                <a:spcPct val="0"/>
              </a:spcBef>
              <a:spcAft>
                <a:spcPct val="0"/>
              </a:spcAft>
              <a:defRPr sz="4850">
                <a:solidFill>
                  <a:schemeClr val="tx2"/>
                </a:solidFill>
                <a:latin typeface="Arial" pitchFamily="34" charset="0"/>
              </a:defRPr>
            </a:lvl8pPr>
            <a:lvl9pPr marL="2015886" algn="ctr" rtl="0" fontAlgn="base">
              <a:spcBef>
                <a:spcPct val="0"/>
              </a:spcBef>
              <a:spcAft>
                <a:spcPct val="0"/>
              </a:spcAft>
              <a:defRPr sz="485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 eaLnBrk="1" hangingPunct="1">
              <a:lnSpc>
                <a:spcPct val="100000"/>
              </a:lnSpc>
              <a:buClrTx/>
              <a:buSzTx/>
              <a:buFontTx/>
            </a:pPr>
            <a:r>
              <a:rPr lang="ru-RU" sz="1800" b="0" kern="0" dirty="0" smtClean="0">
                <a:effectLst/>
              </a:rPr>
              <a:t>слайд </a:t>
            </a:r>
            <a:r>
              <a:rPr lang="ru-RU" sz="1800" b="0" kern="0" dirty="0" smtClean="0">
                <a:effectLst/>
              </a:rPr>
              <a:t>5</a:t>
            </a:r>
            <a:endParaRPr lang="ru-RU" sz="1800" b="0" kern="0" dirty="0">
              <a:effectLst/>
              <a:latin typeface="+mn-lt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 bwMode="auto">
          <a:xfrm>
            <a:off x="915249" y="323357"/>
            <a:ext cx="9254613" cy="432060"/>
          </a:xfrm>
          <a:prstGeom prst="rect">
            <a:avLst/>
          </a:prstGeom>
          <a:noFill/>
          <a:ln>
            <a:noFill/>
            <a:prstDash val="dash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00796" tIns="50398" rIns="100796" bIns="50398" numCol="1" anchor="t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/>
            <a:r>
              <a:rPr lang="ru-RU" sz="2400" kern="0" dirty="0" smtClean="0">
                <a:effectLst/>
              </a:rPr>
              <a:t>Динамика коэффициента частоты</a:t>
            </a:r>
            <a:endParaRPr lang="ru-RU" sz="2400" dirty="0">
              <a:effectLst/>
            </a:endParaRPr>
          </a:p>
        </p:txBody>
      </p:sp>
      <p:graphicFrame>
        <p:nvGraphicFramePr>
          <p:cNvPr id="10" name="Диаграмма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24287585"/>
              </p:ext>
            </p:extLst>
          </p:nvPr>
        </p:nvGraphicFramePr>
        <p:xfrm>
          <a:off x="377216" y="1162071"/>
          <a:ext cx="9937380" cy="59768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055855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 txBox="1">
            <a:spLocks/>
          </p:cNvSpPr>
          <p:nvPr/>
        </p:nvSpPr>
        <p:spPr bwMode="auto">
          <a:xfrm>
            <a:off x="80913" y="7244862"/>
            <a:ext cx="2609534" cy="221573"/>
          </a:xfrm>
          <a:prstGeom prst="rect">
            <a:avLst/>
          </a:prstGeom>
          <a:noFill/>
          <a:ln>
            <a:noFill/>
            <a:prstDash val="dash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85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850">
                <a:solidFill>
                  <a:schemeClr val="tx2"/>
                </a:solidFill>
                <a:latin typeface="Arial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850">
                <a:solidFill>
                  <a:schemeClr val="tx2"/>
                </a:solidFill>
                <a:latin typeface="Arial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850">
                <a:solidFill>
                  <a:schemeClr val="tx2"/>
                </a:solidFill>
                <a:latin typeface="Arial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850">
                <a:solidFill>
                  <a:schemeClr val="tx2"/>
                </a:solidFill>
                <a:latin typeface="Arial" pitchFamily="34" charset="0"/>
              </a:defRPr>
            </a:lvl5pPr>
            <a:lvl6pPr marL="503972" algn="ctr" rtl="0" fontAlgn="base">
              <a:spcBef>
                <a:spcPct val="0"/>
              </a:spcBef>
              <a:spcAft>
                <a:spcPct val="0"/>
              </a:spcAft>
              <a:defRPr sz="4850">
                <a:solidFill>
                  <a:schemeClr val="tx2"/>
                </a:solidFill>
                <a:latin typeface="Arial" pitchFamily="34" charset="0"/>
              </a:defRPr>
            </a:lvl6pPr>
            <a:lvl7pPr marL="1007943" algn="ctr" rtl="0" fontAlgn="base">
              <a:spcBef>
                <a:spcPct val="0"/>
              </a:spcBef>
              <a:spcAft>
                <a:spcPct val="0"/>
              </a:spcAft>
              <a:defRPr sz="4850">
                <a:solidFill>
                  <a:schemeClr val="tx2"/>
                </a:solidFill>
                <a:latin typeface="Arial" pitchFamily="34" charset="0"/>
              </a:defRPr>
            </a:lvl7pPr>
            <a:lvl8pPr marL="1511915" algn="ctr" rtl="0" fontAlgn="base">
              <a:spcBef>
                <a:spcPct val="0"/>
              </a:spcBef>
              <a:spcAft>
                <a:spcPct val="0"/>
              </a:spcAft>
              <a:defRPr sz="4850">
                <a:solidFill>
                  <a:schemeClr val="tx2"/>
                </a:solidFill>
                <a:latin typeface="Arial" pitchFamily="34" charset="0"/>
              </a:defRPr>
            </a:lvl8pPr>
            <a:lvl9pPr marL="2015886" algn="ctr" rtl="0" fontAlgn="base">
              <a:spcBef>
                <a:spcPct val="0"/>
              </a:spcBef>
              <a:spcAft>
                <a:spcPct val="0"/>
              </a:spcAft>
              <a:defRPr sz="485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 eaLnBrk="1" hangingPunct="1">
              <a:lnSpc>
                <a:spcPct val="100000"/>
              </a:lnSpc>
              <a:buClrTx/>
              <a:buSzTx/>
              <a:buFontTx/>
            </a:pPr>
            <a:r>
              <a:rPr lang="ru-RU" sz="1200" b="0" kern="0" dirty="0" smtClean="0">
                <a:solidFill>
                  <a:srgbClr val="FF0000"/>
                </a:solidFill>
                <a:effectLst/>
              </a:rPr>
              <a:t>Для служебного пользования</a:t>
            </a:r>
            <a:endParaRPr lang="ru-RU" sz="1200" b="0" kern="0" dirty="0">
              <a:solidFill>
                <a:srgbClr val="FF0000"/>
              </a:solidFill>
              <a:effectLst/>
            </a:endParaRPr>
          </a:p>
        </p:txBody>
      </p:sp>
      <p:sp>
        <p:nvSpPr>
          <p:cNvPr id="8" name="Заголовок 4"/>
          <p:cNvSpPr txBox="1">
            <a:spLocks/>
          </p:cNvSpPr>
          <p:nvPr/>
        </p:nvSpPr>
        <p:spPr bwMode="auto">
          <a:xfrm>
            <a:off x="9594496" y="7164307"/>
            <a:ext cx="1080150" cy="392423"/>
          </a:xfrm>
          <a:prstGeom prst="rect">
            <a:avLst/>
          </a:prstGeom>
          <a:noFill/>
          <a:ln>
            <a:noFill/>
            <a:prstDash val="dash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85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850">
                <a:solidFill>
                  <a:schemeClr val="tx2"/>
                </a:solidFill>
                <a:latin typeface="Arial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850">
                <a:solidFill>
                  <a:schemeClr val="tx2"/>
                </a:solidFill>
                <a:latin typeface="Arial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850">
                <a:solidFill>
                  <a:schemeClr val="tx2"/>
                </a:solidFill>
                <a:latin typeface="Arial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850">
                <a:solidFill>
                  <a:schemeClr val="tx2"/>
                </a:solidFill>
                <a:latin typeface="Arial" pitchFamily="34" charset="0"/>
              </a:defRPr>
            </a:lvl5pPr>
            <a:lvl6pPr marL="503972" algn="ctr" rtl="0" fontAlgn="base">
              <a:spcBef>
                <a:spcPct val="0"/>
              </a:spcBef>
              <a:spcAft>
                <a:spcPct val="0"/>
              </a:spcAft>
              <a:defRPr sz="4850">
                <a:solidFill>
                  <a:schemeClr val="tx2"/>
                </a:solidFill>
                <a:latin typeface="Arial" pitchFamily="34" charset="0"/>
              </a:defRPr>
            </a:lvl6pPr>
            <a:lvl7pPr marL="1007943" algn="ctr" rtl="0" fontAlgn="base">
              <a:spcBef>
                <a:spcPct val="0"/>
              </a:spcBef>
              <a:spcAft>
                <a:spcPct val="0"/>
              </a:spcAft>
              <a:defRPr sz="4850">
                <a:solidFill>
                  <a:schemeClr val="tx2"/>
                </a:solidFill>
                <a:latin typeface="Arial" pitchFamily="34" charset="0"/>
              </a:defRPr>
            </a:lvl7pPr>
            <a:lvl8pPr marL="1511915" algn="ctr" rtl="0" fontAlgn="base">
              <a:spcBef>
                <a:spcPct val="0"/>
              </a:spcBef>
              <a:spcAft>
                <a:spcPct val="0"/>
              </a:spcAft>
              <a:defRPr sz="4850">
                <a:solidFill>
                  <a:schemeClr val="tx2"/>
                </a:solidFill>
                <a:latin typeface="Arial" pitchFamily="34" charset="0"/>
              </a:defRPr>
            </a:lvl8pPr>
            <a:lvl9pPr marL="2015886" algn="ctr" rtl="0" fontAlgn="base">
              <a:spcBef>
                <a:spcPct val="0"/>
              </a:spcBef>
              <a:spcAft>
                <a:spcPct val="0"/>
              </a:spcAft>
              <a:defRPr sz="485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 eaLnBrk="1" hangingPunct="1">
              <a:lnSpc>
                <a:spcPct val="100000"/>
              </a:lnSpc>
              <a:buClrTx/>
              <a:buSzTx/>
              <a:buFontTx/>
            </a:pPr>
            <a:r>
              <a:rPr lang="ru-RU" sz="1800" b="0" kern="0" dirty="0" smtClean="0">
                <a:effectLst/>
              </a:rPr>
              <a:t>слайд </a:t>
            </a:r>
            <a:r>
              <a:rPr lang="ru-RU" sz="1800" b="0" kern="0" dirty="0" smtClean="0">
                <a:effectLst/>
              </a:rPr>
              <a:t>6</a:t>
            </a:r>
            <a:endParaRPr lang="ru-RU" sz="1800" b="0" kern="0" dirty="0">
              <a:effectLst/>
              <a:latin typeface="+mn-lt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 bwMode="auto">
          <a:xfrm>
            <a:off x="915249" y="323357"/>
            <a:ext cx="9254613" cy="432060"/>
          </a:xfrm>
          <a:prstGeom prst="rect">
            <a:avLst/>
          </a:prstGeom>
          <a:noFill/>
          <a:ln>
            <a:noFill/>
            <a:prstDash val="dash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00796" tIns="50398" rIns="100796" bIns="50398" numCol="1" anchor="t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/>
            <a:r>
              <a:rPr lang="ru-RU" sz="2400" b="0" kern="0" dirty="0">
                <a:effectLst/>
              </a:rPr>
              <a:t>Несчастный случай </a:t>
            </a:r>
            <a:r>
              <a:rPr lang="ru-RU" sz="2400" b="0" kern="0" dirty="0" smtClean="0">
                <a:effectLst/>
              </a:rPr>
              <a:t>в 1 квартале 2017 г.</a:t>
            </a:r>
            <a:endParaRPr lang="ru-RU" sz="2400" b="0" dirty="0">
              <a:effectLst/>
            </a:endParaRPr>
          </a:p>
        </p:txBody>
      </p:sp>
      <p:pic>
        <p:nvPicPr>
          <p:cNvPr id="9" name="Рисунок 54" descr="Фотография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4075" y="973035"/>
            <a:ext cx="6469063" cy="4579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Овал 74"/>
          <p:cNvSpPr>
            <a:spLocks noChangeArrowheads="1"/>
          </p:cNvSpPr>
          <p:nvPr/>
        </p:nvSpPr>
        <p:spPr bwMode="auto">
          <a:xfrm>
            <a:off x="4987925" y="3878160"/>
            <a:ext cx="1806575" cy="1595438"/>
          </a:xfrm>
          <a:prstGeom prst="ellipse">
            <a:avLst/>
          </a:prstGeom>
          <a:noFill/>
          <a:ln w="57150">
            <a:solidFill>
              <a:srgbClr val="FFFFFF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Овал 75"/>
          <p:cNvSpPr>
            <a:spLocks noChangeArrowheads="1"/>
          </p:cNvSpPr>
          <p:nvPr/>
        </p:nvSpPr>
        <p:spPr bwMode="auto">
          <a:xfrm>
            <a:off x="5040313" y="2289073"/>
            <a:ext cx="1806575" cy="1552575"/>
          </a:xfrm>
          <a:prstGeom prst="ellipse">
            <a:avLst/>
          </a:prstGeom>
          <a:noFill/>
          <a:ln w="57150">
            <a:solidFill>
              <a:srgbClr val="FFFFFF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Овал 76"/>
          <p:cNvSpPr>
            <a:spLocks noChangeArrowheads="1"/>
          </p:cNvSpPr>
          <p:nvPr/>
        </p:nvSpPr>
        <p:spPr bwMode="auto">
          <a:xfrm>
            <a:off x="7137400" y="3878160"/>
            <a:ext cx="1196975" cy="1349375"/>
          </a:xfrm>
          <a:prstGeom prst="ellipse">
            <a:avLst/>
          </a:prstGeom>
          <a:noFill/>
          <a:ln w="57150">
            <a:solidFill>
              <a:srgbClr val="FFFFFF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3" name="Овал 77"/>
          <p:cNvSpPr>
            <a:spLocks noChangeArrowheads="1"/>
          </p:cNvSpPr>
          <p:nvPr/>
        </p:nvSpPr>
        <p:spPr bwMode="auto">
          <a:xfrm>
            <a:off x="5040313" y="1781073"/>
            <a:ext cx="1806575" cy="2060575"/>
          </a:xfrm>
          <a:prstGeom prst="ellipse">
            <a:avLst/>
          </a:prstGeom>
          <a:noFill/>
          <a:ln w="38100">
            <a:solidFill>
              <a:srgbClr val="FFFFFF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" name="Полилиния 81"/>
          <p:cNvSpPr>
            <a:spLocks/>
          </p:cNvSpPr>
          <p:nvPr/>
        </p:nvSpPr>
        <p:spPr bwMode="auto">
          <a:xfrm>
            <a:off x="5873750" y="1527073"/>
            <a:ext cx="196850" cy="331787"/>
          </a:xfrm>
          <a:custGeom>
            <a:avLst/>
            <a:gdLst>
              <a:gd name="T0" fmla="*/ 0 w 196493"/>
              <a:gd name="T1" fmla="*/ 242512 h 396878"/>
              <a:gd name="T2" fmla="*/ 72571 w 196493"/>
              <a:gd name="T3" fmla="*/ 321328 h 396878"/>
              <a:gd name="T4" fmla="*/ 116114 w 196493"/>
              <a:gd name="T5" fmla="*/ 315265 h 396878"/>
              <a:gd name="T6" fmla="*/ 195943 w 196493"/>
              <a:gd name="T7" fmla="*/ 181884 h 396878"/>
              <a:gd name="T8" fmla="*/ 72571 w 196493"/>
              <a:gd name="T9" fmla="*/ 115193 h 396878"/>
              <a:gd name="T10" fmla="*/ 58057 w 196493"/>
              <a:gd name="T11" fmla="*/ 0 h 396878"/>
              <a:gd name="T12" fmla="*/ 58057 w 196493"/>
              <a:gd name="T13" fmla="*/ 0 h 396878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196493" h="396878">
                <a:moveTo>
                  <a:pt x="0" y="290286"/>
                </a:moveTo>
                <a:cubicBezTo>
                  <a:pt x="26609" y="330200"/>
                  <a:pt x="53219" y="370115"/>
                  <a:pt x="72571" y="384629"/>
                </a:cubicBezTo>
                <a:cubicBezTo>
                  <a:pt x="91923" y="399143"/>
                  <a:pt x="95552" y="405191"/>
                  <a:pt x="116114" y="377372"/>
                </a:cubicBezTo>
                <a:cubicBezTo>
                  <a:pt x="136676" y="349553"/>
                  <a:pt x="203200" y="257629"/>
                  <a:pt x="195943" y="217715"/>
                </a:cubicBezTo>
                <a:cubicBezTo>
                  <a:pt x="188686" y="177801"/>
                  <a:pt x="95552" y="174172"/>
                  <a:pt x="72571" y="137886"/>
                </a:cubicBezTo>
                <a:cubicBezTo>
                  <a:pt x="49590" y="101600"/>
                  <a:pt x="58057" y="0"/>
                  <a:pt x="58057" y="0"/>
                </a:cubicBezTo>
                <a:lnTo>
                  <a:pt x="58057" y="0"/>
                </a:lnTo>
              </a:path>
            </a:pathLst>
          </a:custGeom>
          <a:noFill/>
          <a:ln w="254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" name="Прямая соединительная линия 82"/>
          <p:cNvSpPr>
            <a:spLocks noChangeShapeType="1"/>
          </p:cNvSpPr>
          <p:nvPr/>
        </p:nvSpPr>
        <p:spPr bwMode="auto">
          <a:xfrm flipV="1">
            <a:off x="4081463" y="4233760"/>
            <a:ext cx="144462" cy="1241425"/>
          </a:xfrm>
          <a:prstGeom prst="line">
            <a:avLst/>
          </a:prstGeom>
          <a:noFill/>
          <a:ln w="28575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" name="Овал 83"/>
          <p:cNvSpPr>
            <a:spLocks noChangeArrowheads="1"/>
          </p:cNvSpPr>
          <p:nvPr/>
        </p:nvSpPr>
        <p:spPr bwMode="auto">
          <a:xfrm>
            <a:off x="4081463" y="2739923"/>
            <a:ext cx="530225" cy="1560512"/>
          </a:xfrm>
          <a:prstGeom prst="ellips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" name="Овал 84"/>
          <p:cNvSpPr>
            <a:spLocks noChangeArrowheads="1"/>
          </p:cNvSpPr>
          <p:nvPr/>
        </p:nvSpPr>
        <p:spPr bwMode="auto">
          <a:xfrm>
            <a:off x="4103688" y="2150960"/>
            <a:ext cx="530225" cy="544513"/>
          </a:xfrm>
          <a:prstGeom prst="ellips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8" name="Прямая соединительная линия 85"/>
          <p:cNvSpPr>
            <a:spLocks noChangeShapeType="1"/>
          </p:cNvSpPr>
          <p:nvPr/>
        </p:nvSpPr>
        <p:spPr bwMode="auto">
          <a:xfrm flipV="1">
            <a:off x="5932488" y="1049235"/>
            <a:ext cx="0" cy="477838"/>
          </a:xfrm>
          <a:prstGeom prst="line">
            <a:avLst/>
          </a:prstGeom>
          <a:noFill/>
          <a:ln w="28575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9" name="Прямая соединительная линия 86"/>
          <p:cNvSpPr>
            <a:spLocks noChangeShapeType="1"/>
          </p:cNvSpPr>
          <p:nvPr/>
        </p:nvSpPr>
        <p:spPr bwMode="auto">
          <a:xfrm flipH="1" flipV="1">
            <a:off x="4430713" y="4233760"/>
            <a:ext cx="50800" cy="1147763"/>
          </a:xfrm>
          <a:prstGeom prst="line">
            <a:avLst/>
          </a:prstGeom>
          <a:noFill/>
          <a:ln w="28575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" name="Прямая соединительная линия 87"/>
          <p:cNvSpPr>
            <a:spLocks noChangeShapeType="1"/>
          </p:cNvSpPr>
          <p:nvPr/>
        </p:nvSpPr>
        <p:spPr bwMode="auto">
          <a:xfrm flipH="1">
            <a:off x="4081463" y="5467248"/>
            <a:ext cx="166687" cy="0"/>
          </a:xfrm>
          <a:prstGeom prst="line">
            <a:avLst/>
          </a:prstGeom>
          <a:noFill/>
          <a:ln w="28575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" name="Прямая соединительная линия 88"/>
          <p:cNvSpPr>
            <a:spLocks noChangeShapeType="1"/>
          </p:cNvSpPr>
          <p:nvPr/>
        </p:nvSpPr>
        <p:spPr bwMode="auto">
          <a:xfrm flipH="1">
            <a:off x="4481513" y="5373585"/>
            <a:ext cx="65087" cy="0"/>
          </a:xfrm>
          <a:prstGeom prst="line">
            <a:avLst/>
          </a:prstGeom>
          <a:noFill/>
          <a:ln w="28575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" name="Прямая соединительная линия 89"/>
          <p:cNvSpPr>
            <a:spLocks noChangeShapeType="1"/>
          </p:cNvSpPr>
          <p:nvPr/>
        </p:nvSpPr>
        <p:spPr bwMode="auto">
          <a:xfrm flipH="1">
            <a:off x="4379913" y="2739923"/>
            <a:ext cx="703262" cy="296862"/>
          </a:xfrm>
          <a:prstGeom prst="line">
            <a:avLst/>
          </a:prstGeom>
          <a:noFill/>
          <a:ln w="28575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3" name="Прямая соединительная линия 90"/>
          <p:cNvSpPr>
            <a:spLocks noChangeShapeType="1"/>
          </p:cNvSpPr>
          <p:nvPr/>
        </p:nvSpPr>
        <p:spPr bwMode="auto">
          <a:xfrm flipH="1">
            <a:off x="4103688" y="2855810"/>
            <a:ext cx="217487" cy="1022350"/>
          </a:xfrm>
          <a:prstGeom prst="line">
            <a:avLst/>
          </a:prstGeom>
          <a:noFill/>
          <a:ln w="28575">
            <a:solidFill>
              <a:srgbClr val="FFFFFF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4" name="Овал 91"/>
          <p:cNvSpPr>
            <a:spLocks noChangeArrowheads="1"/>
          </p:cNvSpPr>
          <p:nvPr/>
        </p:nvSpPr>
        <p:spPr bwMode="auto">
          <a:xfrm flipH="1">
            <a:off x="4487863" y="2292248"/>
            <a:ext cx="46037" cy="65087"/>
          </a:xfrm>
          <a:prstGeom prst="ellips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5" name="Овал 92"/>
          <p:cNvSpPr>
            <a:spLocks noChangeArrowheads="1"/>
          </p:cNvSpPr>
          <p:nvPr/>
        </p:nvSpPr>
        <p:spPr bwMode="auto">
          <a:xfrm flipH="1">
            <a:off x="4613275" y="2416073"/>
            <a:ext cx="46038" cy="65087"/>
          </a:xfrm>
          <a:prstGeom prst="ellips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6" name="Прямая соединительная линия 93"/>
          <p:cNvSpPr>
            <a:spLocks noChangeShapeType="1"/>
          </p:cNvSpPr>
          <p:nvPr/>
        </p:nvSpPr>
        <p:spPr bwMode="auto">
          <a:xfrm flipH="1">
            <a:off x="4486275" y="2601810"/>
            <a:ext cx="93663" cy="0"/>
          </a:xfrm>
          <a:prstGeom prst="line">
            <a:avLst/>
          </a:prstGeom>
          <a:noFill/>
          <a:ln w="28575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7" name="Стрелка вправо 94"/>
          <p:cNvSpPr>
            <a:spLocks noChangeArrowheads="1"/>
          </p:cNvSpPr>
          <p:nvPr/>
        </p:nvSpPr>
        <p:spPr bwMode="auto">
          <a:xfrm rot="19810964">
            <a:off x="3525890" y="3653650"/>
            <a:ext cx="585788" cy="123825"/>
          </a:xfrm>
          <a:prstGeom prst="rightArrow">
            <a:avLst>
              <a:gd name="adj1" fmla="val 50000"/>
              <a:gd name="adj2" fmla="val 128169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8" name="Стрелка вправо 95"/>
          <p:cNvSpPr>
            <a:spLocks noChangeArrowheads="1"/>
          </p:cNvSpPr>
          <p:nvPr/>
        </p:nvSpPr>
        <p:spPr bwMode="auto">
          <a:xfrm rot="8744147">
            <a:off x="5857875" y="1214335"/>
            <a:ext cx="585788" cy="123825"/>
          </a:xfrm>
          <a:prstGeom prst="rightArrow">
            <a:avLst>
              <a:gd name="adj1" fmla="val 50000"/>
              <a:gd name="adj2" fmla="val 128169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9" name="Стрелка вправо 96"/>
          <p:cNvSpPr>
            <a:spLocks noChangeArrowheads="1"/>
          </p:cNvSpPr>
          <p:nvPr/>
        </p:nvSpPr>
        <p:spPr bwMode="auto">
          <a:xfrm rot="8744147">
            <a:off x="6411913" y="1766785"/>
            <a:ext cx="585787" cy="123825"/>
          </a:xfrm>
          <a:prstGeom prst="rightArrow">
            <a:avLst>
              <a:gd name="adj1" fmla="val 50000"/>
              <a:gd name="adj2" fmla="val 128169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" name="Стрелка вправо 98"/>
          <p:cNvSpPr>
            <a:spLocks noChangeArrowheads="1"/>
          </p:cNvSpPr>
          <p:nvPr/>
        </p:nvSpPr>
        <p:spPr bwMode="auto">
          <a:xfrm rot="-9450798">
            <a:off x="6792913" y="3335235"/>
            <a:ext cx="585787" cy="123825"/>
          </a:xfrm>
          <a:prstGeom prst="rightArrow">
            <a:avLst>
              <a:gd name="adj1" fmla="val 50000"/>
              <a:gd name="adj2" fmla="val 128169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1" name="Стрелка вправо 103"/>
          <p:cNvSpPr>
            <a:spLocks noChangeArrowheads="1"/>
          </p:cNvSpPr>
          <p:nvPr/>
        </p:nvSpPr>
        <p:spPr bwMode="auto">
          <a:xfrm rot="8370693">
            <a:off x="6581775" y="3932135"/>
            <a:ext cx="585788" cy="123825"/>
          </a:xfrm>
          <a:prstGeom prst="rightArrow">
            <a:avLst>
              <a:gd name="adj1" fmla="val 50000"/>
              <a:gd name="adj2" fmla="val 128169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2" name="Поле 106"/>
          <p:cNvSpPr txBox="1">
            <a:spLocks noChangeArrowheads="1"/>
          </p:cNvSpPr>
          <p:nvPr/>
        </p:nvSpPr>
        <p:spPr bwMode="auto">
          <a:xfrm>
            <a:off x="6151563" y="1203223"/>
            <a:ext cx="355600" cy="40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0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rPr>
              <a:t>3</a:t>
            </a:r>
          </a:p>
        </p:txBody>
      </p:sp>
      <p:sp>
        <p:nvSpPr>
          <p:cNvPr id="33" name="Поле 107"/>
          <p:cNvSpPr txBox="1">
            <a:spLocks noChangeArrowheads="1"/>
          </p:cNvSpPr>
          <p:nvPr/>
        </p:nvSpPr>
        <p:spPr bwMode="auto">
          <a:xfrm>
            <a:off x="6710363" y="1706460"/>
            <a:ext cx="355600" cy="40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000" b="1" i="0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4</a:t>
            </a: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4" name="Поле 108"/>
          <p:cNvSpPr txBox="1">
            <a:spLocks noChangeArrowheads="1"/>
          </p:cNvSpPr>
          <p:nvPr/>
        </p:nvSpPr>
        <p:spPr bwMode="auto">
          <a:xfrm>
            <a:off x="7248525" y="3516210"/>
            <a:ext cx="355600" cy="40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0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rPr>
              <a:t>2</a:t>
            </a:r>
          </a:p>
        </p:txBody>
      </p:sp>
      <p:sp>
        <p:nvSpPr>
          <p:cNvPr id="35" name="Поле 111"/>
          <p:cNvSpPr txBox="1">
            <a:spLocks noChangeArrowheads="1"/>
          </p:cNvSpPr>
          <p:nvPr/>
        </p:nvSpPr>
        <p:spPr bwMode="auto">
          <a:xfrm>
            <a:off x="3480836" y="3841648"/>
            <a:ext cx="355600" cy="40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0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rPr>
              <a:t>1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382893" y="5612863"/>
            <a:ext cx="9926026" cy="155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00000"/>
              </a:lnSpc>
              <a:spcBef>
                <a:spcPts val="600"/>
              </a:spcBef>
            </a:pPr>
            <a:r>
              <a:rPr lang="ru-RU" sz="1800" b="0" dirty="0" err="1" smtClean="0">
                <a:effectLst/>
                <a:latin typeface="+mn-lt"/>
              </a:rPr>
              <a:t>Штабелировщик</a:t>
            </a:r>
            <a:r>
              <a:rPr lang="ru-RU" sz="1800" b="0" dirty="0" smtClean="0">
                <a:effectLst/>
                <a:latin typeface="+mn-lt"/>
              </a:rPr>
              <a:t> </a:t>
            </a:r>
            <a:r>
              <a:rPr lang="ru-RU" sz="1800" b="0" dirty="0">
                <a:effectLst/>
                <a:latin typeface="+mn-lt"/>
              </a:rPr>
              <a:t>металла </a:t>
            </a:r>
            <a:r>
              <a:rPr lang="ru-RU" sz="1800" b="0" dirty="0" smtClean="0">
                <a:effectLst/>
                <a:latin typeface="+mn-lt"/>
              </a:rPr>
              <a:t>(1) выполнял работу по отгрузке пакета труб (2) из кармана.</a:t>
            </a:r>
          </a:p>
          <a:p>
            <a:pPr algn="just">
              <a:lnSpc>
                <a:spcPct val="100000"/>
              </a:lnSpc>
              <a:spcBef>
                <a:spcPts val="600"/>
              </a:spcBef>
            </a:pPr>
            <a:r>
              <a:rPr lang="ru-RU" sz="1800" b="0" dirty="0" smtClean="0">
                <a:effectLst/>
                <a:latin typeface="+mn-lt"/>
              </a:rPr>
              <a:t>Стоя в проходе между карманами, </a:t>
            </a:r>
            <a:r>
              <a:rPr lang="ru-RU" sz="1800" b="0" dirty="0" err="1" smtClean="0">
                <a:effectLst/>
                <a:latin typeface="+mn-lt"/>
              </a:rPr>
              <a:t>штабелировщик</a:t>
            </a:r>
            <a:r>
              <a:rPr lang="ru-RU" sz="1800" b="0" dirty="0" smtClean="0">
                <a:effectLst/>
                <a:latin typeface="+mn-lt"/>
              </a:rPr>
              <a:t> завел </a:t>
            </a:r>
            <a:r>
              <a:rPr lang="ru-RU" sz="1800" b="0" dirty="0">
                <a:effectLst/>
                <a:latin typeface="+mn-lt"/>
              </a:rPr>
              <a:t>крюк канатного </a:t>
            </a:r>
            <a:r>
              <a:rPr lang="ru-RU" sz="1800" b="0" dirty="0" err="1">
                <a:effectLst/>
                <a:latin typeface="+mn-lt"/>
              </a:rPr>
              <a:t>одноветвевого</a:t>
            </a:r>
            <a:r>
              <a:rPr lang="ru-RU" sz="1800" b="0" dirty="0">
                <a:effectLst/>
                <a:latin typeface="+mn-lt"/>
              </a:rPr>
              <a:t> </a:t>
            </a:r>
            <a:r>
              <a:rPr lang="ru-RU" sz="1800" b="0" dirty="0" smtClean="0">
                <a:effectLst/>
                <a:latin typeface="+mn-lt"/>
              </a:rPr>
              <a:t>стропа (3), зацепленного </a:t>
            </a:r>
            <a:r>
              <a:rPr lang="ru-RU" sz="1800" b="0" dirty="0">
                <a:effectLst/>
                <a:latin typeface="+mn-lt"/>
              </a:rPr>
              <a:t>к траверсе мостового </a:t>
            </a:r>
            <a:r>
              <a:rPr lang="ru-RU" sz="1800" b="0" dirty="0" smtClean="0">
                <a:effectLst/>
                <a:latin typeface="+mn-lt"/>
              </a:rPr>
              <a:t>крана, за </a:t>
            </a:r>
            <a:r>
              <a:rPr lang="ru-RU" sz="1800" b="0" dirty="0">
                <a:effectLst/>
                <a:latin typeface="+mn-lt"/>
              </a:rPr>
              <a:t>металлический проволочный </a:t>
            </a:r>
            <a:r>
              <a:rPr lang="ru-RU" sz="1800" b="0" dirty="0" smtClean="0">
                <a:effectLst/>
                <a:latin typeface="+mn-lt"/>
              </a:rPr>
              <a:t>хомут (4). В этот момент машинист крана начала </a:t>
            </a:r>
            <a:r>
              <a:rPr lang="ru-RU" sz="1800" b="0" dirty="0">
                <a:effectLst/>
                <a:latin typeface="+mn-lt"/>
              </a:rPr>
              <a:t>подъем </a:t>
            </a:r>
            <a:r>
              <a:rPr lang="ru-RU" sz="1800" b="0" dirty="0" smtClean="0">
                <a:effectLst/>
                <a:latin typeface="+mn-lt"/>
              </a:rPr>
              <a:t>траверсы, </a:t>
            </a:r>
            <a:r>
              <a:rPr lang="ru-RU" sz="1800" b="0" dirty="0">
                <a:effectLst/>
                <a:latin typeface="+mn-lt"/>
              </a:rPr>
              <a:t>в результате чего правая кисть </a:t>
            </a:r>
            <a:r>
              <a:rPr lang="ru-RU" sz="1800" b="0" dirty="0" err="1" smtClean="0">
                <a:effectLst/>
                <a:latin typeface="+mn-lt"/>
              </a:rPr>
              <a:t>штабелировщика</a:t>
            </a:r>
            <a:r>
              <a:rPr lang="ru-RU" sz="1800" b="0" dirty="0" smtClean="0">
                <a:effectLst/>
                <a:latin typeface="+mn-lt"/>
              </a:rPr>
              <a:t> оказалась </a:t>
            </a:r>
            <a:r>
              <a:rPr lang="ru-RU" sz="1800" b="0" dirty="0">
                <a:effectLst/>
                <a:latin typeface="+mn-lt"/>
              </a:rPr>
              <a:t>зажата между трубами и хомутом. </a:t>
            </a:r>
            <a:endParaRPr lang="ru-RU" sz="1800" b="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382521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388570" y="1413476"/>
            <a:ext cx="9926026" cy="51575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b="0" dirty="0">
                <a:effectLst/>
                <a:latin typeface="+mn-lt"/>
              </a:rPr>
              <a:t>Причины несчастного случая:</a:t>
            </a:r>
          </a:p>
          <a:p>
            <a:pPr algn="just"/>
            <a:r>
              <a:rPr lang="ru-RU" sz="2400" b="0" dirty="0">
                <a:effectLst/>
                <a:latin typeface="+mn-lt"/>
              </a:rPr>
              <a:t>1</a:t>
            </a:r>
            <a:r>
              <a:rPr lang="ru-RU" sz="2400" b="0" dirty="0" smtClean="0">
                <a:effectLst/>
                <a:latin typeface="+mn-lt"/>
              </a:rPr>
              <a:t>. </a:t>
            </a:r>
            <a:r>
              <a:rPr lang="ru-RU" sz="2400" b="0" dirty="0">
                <a:effectLst/>
                <a:latin typeface="+mn-lt"/>
              </a:rPr>
              <a:t>Нарушение </a:t>
            </a:r>
            <a:r>
              <a:rPr lang="ru-RU" sz="2400" b="0" dirty="0" smtClean="0">
                <a:effectLst/>
                <a:latin typeface="+mn-lt"/>
              </a:rPr>
              <a:t>работниками </a:t>
            </a:r>
            <a:r>
              <a:rPr lang="ru-RU" sz="2400" b="0" dirty="0">
                <a:effectLst/>
                <a:latin typeface="+mn-lt"/>
              </a:rPr>
              <a:t>трудового распорядка и дисциплины труда.</a:t>
            </a:r>
          </a:p>
          <a:p>
            <a:pPr algn="just"/>
            <a:r>
              <a:rPr lang="ru-RU" sz="2400" b="0" dirty="0">
                <a:effectLst/>
                <a:latin typeface="+mn-lt"/>
              </a:rPr>
              <a:t>Не согласованность </a:t>
            </a:r>
            <a:r>
              <a:rPr lang="ru-RU" sz="2400" b="0" dirty="0" smtClean="0">
                <a:effectLst/>
                <a:latin typeface="+mn-lt"/>
              </a:rPr>
              <a:t>взаимных действий работников </a:t>
            </a:r>
            <a:r>
              <a:rPr lang="ru-RU" sz="2400" b="0" dirty="0">
                <a:effectLst/>
                <a:latin typeface="+mn-lt"/>
              </a:rPr>
              <a:t>цеха  по подъему груза с помощью мостового крана, в результате чего произошла травма.</a:t>
            </a:r>
            <a:endParaRPr lang="ru-RU" sz="2400" b="0" dirty="0">
              <a:latin typeface="+mn-lt"/>
            </a:endParaRPr>
          </a:p>
          <a:p>
            <a:pPr algn="just"/>
            <a:r>
              <a:rPr lang="ru-RU" sz="2400" b="0" dirty="0" smtClean="0">
                <a:effectLst/>
                <a:latin typeface="+mn-lt"/>
              </a:rPr>
              <a:t>2. </a:t>
            </a:r>
            <a:r>
              <a:rPr lang="ru-RU" sz="2400" b="0" dirty="0">
                <a:effectLst/>
                <a:latin typeface="+mn-lt"/>
              </a:rPr>
              <a:t>Конструктивные недостатки и недостаточная надежность машин, механизмов, оборудования.</a:t>
            </a:r>
          </a:p>
          <a:p>
            <a:pPr algn="just"/>
            <a:r>
              <a:rPr lang="ru-RU" sz="2400" b="0" dirty="0">
                <a:effectLst/>
                <a:latin typeface="+mn-lt"/>
              </a:rPr>
              <a:t>Использование в работе стропа канатного с крюком </a:t>
            </a:r>
            <a:r>
              <a:rPr lang="ru-RU" sz="2400" b="0" dirty="0" smtClean="0">
                <a:effectLst/>
                <a:latin typeface="+mn-lt"/>
              </a:rPr>
              <a:t>не имеющим </a:t>
            </a:r>
            <a:r>
              <a:rPr lang="ru-RU" sz="2400" b="0" dirty="0">
                <a:effectLst/>
                <a:latin typeface="+mn-lt"/>
              </a:rPr>
              <a:t>предохранительного замка</a:t>
            </a:r>
            <a:r>
              <a:rPr lang="ru-RU" sz="2400" b="0" dirty="0" smtClean="0">
                <a:effectLst/>
                <a:latin typeface="+mn-lt"/>
              </a:rPr>
              <a:t>.</a:t>
            </a:r>
            <a:endParaRPr lang="ru-RU" sz="2400" b="0" dirty="0">
              <a:effectLst/>
              <a:latin typeface="+mn-lt"/>
            </a:endParaRPr>
          </a:p>
        </p:txBody>
      </p:sp>
      <p:sp>
        <p:nvSpPr>
          <p:cNvPr id="20" name="Заголовок 1"/>
          <p:cNvSpPr txBox="1">
            <a:spLocks/>
          </p:cNvSpPr>
          <p:nvPr/>
        </p:nvSpPr>
        <p:spPr bwMode="auto">
          <a:xfrm>
            <a:off x="80913" y="7244862"/>
            <a:ext cx="2609534" cy="221573"/>
          </a:xfrm>
          <a:prstGeom prst="rect">
            <a:avLst/>
          </a:prstGeom>
          <a:noFill/>
          <a:ln>
            <a:noFill/>
            <a:prstDash val="dash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85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850">
                <a:solidFill>
                  <a:schemeClr val="tx2"/>
                </a:solidFill>
                <a:latin typeface="Arial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850">
                <a:solidFill>
                  <a:schemeClr val="tx2"/>
                </a:solidFill>
                <a:latin typeface="Arial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850">
                <a:solidFill>
                  <a:schemeClr val="tx2"/>
                </a:solidFill>
                <a:latin typeface="Arial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850">
                <a:solidFill>
                  <a:schemeClr val="tx2"/>
                </a:solidFill>
                <a:latin typeface="Arial" pitchFamily="34" charset="0"/>
              </a:defRPr>
            </a:lvl5pPr>
            <a:lvl6pPr marL="503972" algn="ctr" rtl="0" fontAlgn="base">
              <a:spcBef>
                <a:spcPct val="0"/>
              </a:spcBef>
              <a:spcAft>
                <a:spcPct val="0"/>
              </a:spcAft>
              <a:defRPr sz="4850">
                <a:solidFill>
                  <a:schemeClr val="tx2"/>
                </a:solidFill>
                <a:latin typeface="Arial" pitchFamily="34" charset="0"/>
              </a:defRPr>
            </a:lvl6pPr>
            <a:lvl7pPr marL="1007943" algn="ctr" rtl="0" fontAlgn="base">
              <a:spcBef>
                <a:spcPct val="0"/>
              </a:spcBef>
              <a:spcAft>
                <a:spcPct val="0"/>
              </a:spcAft>
              <a:defRPr sz="4850">
                <a:solidFill>
                  <a:schemeClr val="tx2"/>
                </a:solidFill>
                <a:latin typeface="Arial" pitchFamily="34" charset="0"/>
              </a:defRPr>
            </a:lvl7pPr>
            <a:lvl8pPr marL="1511915" algn="ctr" rtl="0" fontAlgn="base">
              <a:spcBef>
                <a:spcPct val="0"/>
              </a:spcBef>
              <a:spcAft>
                <a:spcPct val="0"/>
              </a:spcAft>
              <a:defRPr sz="4850">
                <a:solidFill>
                  <a:schemeClr val="tx2"/>
                </a:solidFill>
                <a:latin typeface="Arial" pitchFamily="34" charset="0"/>
              </a:defRPr>
            </a:lvl8pPr>
            <a:lvl9pPr marL="2015886" algn="ctr" rtl="0" fontAlgn="base">
              <a:spcBef>
                <a:spcPct val="0"/>
              </a:spcBef>
              <a:spcAft>
                <a:spcPct val="0"/>
              </a:spcAft>
              <a:defRPr sz="485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 eaLnBrk="1" hangingPunct="1">
              <a:lnSpc>
                <a:spcPct val="100000"/>
              </a:lnSpc>
              <a:buClrTx/>
              <a:buSzTx/>
              <a:buFontTx/>
            </a:pPr>
            <a:r>
              <a:rPr lang="ru-RU" sz="1200" b="0" kern="0" dirty="0" smtClean="0">
                <a:solidFill>
                  <a:srgbClr val="FF0000"/>
                </a:solidFill>
                <a:effectLst/>
              </a:rPr>
              <a:t>Для служебного пользования</a:t>
            </a:r>
            <a:endParaRPr lang="ru-RU" sz="1200" b="0" kern="0" dirty="0">
              <a:solidFill>
                <a:srgbClr val="FF0000"/>
              </a:solidFill>
              <a:effectLst/>
            </a:endParaRPr>
          </a:p>
        </p:txBody>
      </p:sp>
      <p:sp>
        <p:nvSpPr>
          <p:cNvPr id="19" name="Заголовок 4"/>
          <p:cNvSpPr txBox="1">
            <a:spLocks/>
          </p:cNvSpPr>
          <p:nvPr/>
        </p:nvSpPr>
        <p:spPr bwMode="auto">
          <a:xfrm>
            <a:off x="9594496" y="7164307"/>
            <a:ext cx="1224170" cy="392423"/>
          </a:xfrm>
          <a:prstGeom prst="rect">
            <a:avLst/>
          </a:prstGeom>
          <a:noFill/>
          <a:ln>
            <a:noFill/>
            <a:prstDash val="dash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85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850">
                <a:solidFill>
                  <a:schemeClr val="tx2"/>
                </a:solidFill>
                <a:latin typeface="Arial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850">
                <a:solidFill>
                  <a:schemeClr val="tx2"/>
                </a:solidFill>
                <a:latin typeface="Arial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850">
                <a:solidFill>
                  <a:schemeClr val="tx2"/>
                </a:solidFill>
                <a:latin typeface="Arial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850">
                <a:solidFill>
                  <a:schemeClr val="tx2"/>
                </a:solidFill>
                <a:latin typeface="Arial" pitchFamily="34" charset="0"/>
              </a:defRPr>
            </a:lvl5pPr>
            <a:lvl6pPr marL="503972" algn="ctr" rtl="0" fontAlgn="base">
              <a:spcBef>
                <a:spcPct val="0"/>
              </a:spcBef>
              <a:spcAft>
                <a:spcPct val="0"/>
              </a:spcAft>
              <a:defRPr sz="4850">
                <a:solidFill>
                  <a:schemeClr val="tx2"/>
                </a:solidFill>
                <a:latin typeface="Arial" pitchFamily="34" charset="0"/>
              </a:defRPr>
            </a:lvl6pPr>
            <a:lvl7pPr marL="1007943" algn="ctr" rtl="0" fontAlgn="base">
              <a:spcBef>
                <a:spcPct val="0"/>
              </a:spcBef>
              <a:spcAft>
                <a:spcPct val="0"/>
              </a:spcAft>
              <a:defRPr sz="4850">
                <a:solidFill>
                  <a:schemeClr val="tx2"/>
                </a:solidFill>
                <a:latin typeface="Arial" pitchFamily="34" charset="0"/>
              </a:defRPr>
            </a:lvl7pPr>
            <a:lvl8pPr marL="1511915" algn="ctr" rtl="0" fontAlgn="base">
              <a:spcBef>
                <a:spcPct val="0"/>
              </a:spcBef>
              <a:spcAft>
                <a:spcPct val="0"/>
              </a:spcAft>
              <a:defRPr sz="4850">
                <a:solidFill>
                  <a:schemeClr val="tx2"/>
                </a:solidFill>
                <a:latin typeface="Arial" pitchFamily="34" charset="0"/>
              </a:defRPr>
            </a:lvl8pPr>
            <a:lvl9pPr marL="2015886" algn="ctr" rtl="0" fontAlgn="base">
              <a:spcBef>
                <a:spcPct val="0"/>
              </a:spcBef>
              <a:spcAft>
                <a:spcPct val="0"/>
              </a:spcAft>
              <a:defRPr sz="485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 eaLnBrk="1" hangingPunct="1">
              <a:lnSpc>
                <a:spcPct val="100000"/>
              </a:lnSpc>
              <a:buClrTx/>
              <a:buSzTx/>
              <a:buFontTx/>
            </a:pPr>
            <a:r>
              <a:rPr lang="ru-RU" sz="1800" b="0" kern="0" dirty="0" smtClean="0">
                <a:effectLst/>
              </a:rPr>
              <a:t>слайд </a:t>
            </a:r>
            <a:r>
              <a:rPr lang="ru-RU" sz="1800" b="0" kern="0" dirty="0" smtClean="0">
                <a:effectLst/>
              </a:rPr>
              <a:t>7</a:t>
            </a:r>
            <a:endParaRPr lang="ru-RU" sz="1800" b="0" kern="0" dirty="0">
              <a:effectLst/>
              <a:latin typeface="+mn-lt"/>
            </a:endParaRPr>
          </a:p>
        </p:txBody>
      </p:sp>
      <p:sp>
        <p:nvSpPr>
          <p:cNvPr id="6162" name="Rectangle 39"/>
          <p:cNvSpPr>
            <a:spLocks noChangeArrowheads="1"/>
          </p:cNvSpPr>
          <p:nvPr/>
        </p:nvSpPr>
        <p:spPr bwMode="auto">
          <a:xfrm>
            <a:off x="0" y="0"/>
            <a:ext cx="106918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163" name="Rectangle 48"/>
          <p:cNvSpPr>
            <a:spLocks noChangeArrowheads="1"/>
          </p:cNvSpPr>
          <p:nvPr/>
        </p:nvSpPr>
        <p:spPr bwMode="auto">
          <a:xfrm>
            <a:off x="0" y="457200"/>
            <a:ext cx="10691813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164" name="Rectangle 49"/>
          <p:cNvSpPr>
            <a:spLocks noChangeArrowheads="1"/>
          </p:cNvSpPr>
          <p:nvPr/>
        </p:nvSpPr>
        <p:spPr bwMode="auto">
          <a:xfrm>
            <a:off x="0" y="5037138"/>
            <a:ext cx="10691813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Заголовок 1"/>
          <p:cNvSpPr txBox="1">
            <a:spLocks/>
          </p:cNvSpPr>
          <p:nvPr/>
        </p:nvSpPr>
        <p:spPr bwMode="auto">
          <a:xfrm>
            <a:off x="915249" y="323357"/>
            <a:ext cx="9254613" cy="432060"/>
          </a:xfrm>
          <a:prstGeom prst="rect">
            <a:avLst/>
          </a:prstGeom>
          <a:noFill/>
          <a:ln>
            <a:noFill/>
            <a:prstDash val="dash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00796" tIns="50398" rIns="100796" bIns="50398" numCol="1" anchor="t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/>
            <a:r>
              <a:rPr lang="ru-RU" sz="2400" b="0" kern="0" dirty="0">
                <a:effectLst/>
              </a:rPr>
              <a:t>Несчастный случай </a:t>
            </a:r>
            <a:r>
              <a:rPr lang="ru-RU" sz="2400" b="0" kern="0" dirty="0" smtClean="0">
                <a:effectLst/>
              </a:rPr>
              <a:t>в 1 квартале 2017 г.</a:t>
            </a:r>
            <a:endParaRPr lang="ru-RU" sz="2400" b="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691739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 txBox="1">
            <a:spLocks/>
          </p:cNvSpPr>
          <p:nvPr/>
        </p:nvSpPr>
        <p:spPr bwMode="auto">
          <a:xfrm>
            <a:off x="80913" y="7244862"/>
            <a:ext cx="2609534" cy="221573"/>
          </a:xfrm>
          <a:prstGeom prst="rect">
            <a:avLst/>
          </a:prstGeom>
          <a:noFill/>
          <a:ln>
            <a:noFill/>
            <a:prstDash val="dash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85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850">
                <a:solidFill>
                  <a:schemeClr val="tx2"/>
                </a:solidFill>
                <a:latin typeface="Arial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850">
                <a:solidFill>
                  <a:schemeClr val="tx2"/>
                </a:solidFill>
                <a:latin typeface="Arial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850">
                <a:solidFill>
                  <a:schemeClr val="tx2"/>
                </a:solidFill>
                <a:latin typeface="Arial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850">
                <a:solidFill>
                  <a:schemeClr val="tx2"/>
                </a:solidFill>
                <a:latin typeface="Arial" pitchFamily="34" charset="0"/>
              </a:defRPr>
            </a:lvl5pPr>
            <a:lvl6pPr marL="503972" algn="ctr" rtl="0" fontAlgn="base">
              <a:spcBef>
                <a:spcPct val="0"/>
              </a:spcBef>
              <a:spcAft>
                <a:spcPct val="0"/>
              </a:spcAft>
              <a:defRPr sz="4850">
                <a:solidFill>
                  <a:schemeClr val="tx2"/>
                </a:solidFill>
                <a:latin typeface="Arial" pitchFamily="34" charset="0"/>
              </a:defRPr>
            </a:lvl6pPr>
            <a:lvl7pPr marL="1007943" algn="ctr" rtl="0" fontAlgn="base">
              <a:spcBef>
                <a:spcPct val="0"/>
              </a:spcBef>
              <a:spcAft>
                <a:spcPct val="0"/>
              </a:spcAft>
              <a:defRPr sz="4850">
                <a:solidFill>
                  <a:schemeClr val="tx2"/>
                </a:solidFill>
                <a:latin typeface="Arial" pitchFamily="34" charset="0"/>
              </a:defRPr>
            </a:lvl7pPr>
            <a:lvl8pPr marL="1511915" algn="ctr" rtl="0" fontAlgn="base">
              <a:spcBef>
                <a:spcPct val="0"/>
              </a:spcBef>
              <a:spcAft>
                <a:spcPct val="0"/>
              </a:spcAft>
              <a:defRPr sz="4850">
                <a:solidFill>
                  <a:schemeClr val="tx2"/>
                </a:solidFill>
                <a:latin typeface="Arial" pitchFamily="34" charset="0"/>
              </a:defRPr>
            </a:lvl8pPr>
            <a:lvl9pPr marL="2015886" algn="ctr" rtl="0" fontAlgn="base">
              <a:spcBef>
                <a:spcPct val="0"/>
              </a:spcBef>
              <a:spcAft>
                <a:spcPct val="0"/>
              </a:spcAft>
              <a:defRPr sz="485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 eaLnBrk="1" hangingPunct="1">
              <a:lnSpc>
                <a:spcPct val="100000"/>
              </a:lnSpc>
              <a:buClrTx/>
              <a:buSzTx/>
              <a:buFontTx/>
            </a:pPr>
            <a:r>
              <a:rPr lang="ru-RU" sz="1200" b="0" kern="0" dirty="0" smtClean="0">
                <a:solidFill>
                  <a:srgbClr val="FF0000"/>
                </a:solidFill>
                <a:effectLst/>
              </a:rPr>
              <a:t>Для служебного пользования</a:t>
            </a:r>
            <a:endParaRPr lang="ru-RU" sz="1200" b="0" kern="0" dirty="0">
              <a:solidFill>
                <a:srgbClr val="FF0000"/>
              </a:solidFill>
              <a:effectLst/>
            </a:endParaRPr>
          </a:p>
        </p:txBody>
      </p:sp>
      <p:sp>
        <p:nvSpPr>
          <p:cNvPr id="8" name="Заголовок 4"/>
          <p:cNvSpPr txBox="1">
            <a:spLocks/>
          </p:cNvSpPr>
          <p:nvPr/>
        </p:nvSpPr>
        <p:spPr bwMode="auto">
          <a:xfrm>
            <a:off x="9594496" y="7164307"/>
            <a:ext cx="1080150" cy="392423"/>
          </a:xfrm>
          <a:prstGeom prst="rect">
            <a:avLst/>
          </a:prstGeom>
          <a:noFill/>
          <a:ln>
            <a:noFill/>
            <a:prstDash val="dash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85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850">
                <a:solidFill>
                  <a:schemeClr val="tx2"/>
                </a:solidFill>
                <a:latin typeface="Arial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850">
                <a:solidFill>
                  <a:schemeClr val="tx2"/>
                </a:solidFill>
                <a:latin typeface="Arial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850">
                <a:solidFill>
                  <a:schemeClr val="tx2"/>
                </a:solidFill>
                <a:latin typeface="Arial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850">
                <a:solidFill>
                  <a:schemeClr val="tx2"/>
                </a:solidFill>
                <a:latin typeface="Arial" pitchFamily="34" charset="0"/>
              </a:defRPr>
            </a:lvl5pPr>
            <a:lvl6pPr marL="503972" algn="ctr" rtl="0" fontAlgn="base">
              <a:spcBef>
                <a:spcPct val="0"/>
              </a:spcBef>
              <a:spcAft>
                <a:spcPct val="0"/>
              </a:spcAft>
              <a:defRPr sz="4850">
                <a:solidFill>
                  <a:schemeClr val="tx2"/>
                </a:solidFill>
                <a:latin typeface="Arial" pitchFamily="34" charset="0"/>
              </a:defRPr>
            </a:lvl6pPr>
            <a:lvl7pPr marL="1007943" algn="ctr" rtl="0" fontAlgn="base">
              <a:spcBef>
                <a:spcPct val="0"/>
              </a:spcBef>
              <a:spcAft>
                <a:spcPct val="0"/>
              </a:spcAft>
              <a:defRPr sz="4850">
                <a:solidFill>
                  <a:schemeClr val="tx2"/>
                </a:solidFill>
                <a:latin typeface="Arial" pitchFamily="34" charset="0"/>
              </a:defRPr>
            </a:lvl7pPr>
            <a:lvl8pPr marL="1511915" algn="ctr" rtl="0" fontAlgn="base">
              <a:spcBef>
                <a:spcPct val="0"/>
              </a:spcBef>
              <a:spcAft>
                <a:spcPct val="0"/>
              </a:spcAft>
              <a:defRPr sz="4850">
                <a:solidFill>
                  <a:schemeClr val="tx2"/>
                </a:solidFill>
                <a:latin typeface="Arial" pitchFamily="34" charset="0"/>
              </a:defRPr>
            </a:lvl8pPr>
            <a:lvl9pPr marL="2015886" algn="ctr" rtl="0" fontAlgn="base">
              <a:spcBef>
                <a:spcPct val="0"/>
              </a:spcBef>
              <a:spcAft>
                <a:spcPct val="0"/>
              </a:spcAft>
              <a:defRPr sz="485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 eaLnBrk="1" hangingPunct="1">
              <a:lnSpc>
                <a:spcPct val="100000"/>
              </a:lnSpc>
              <a:buClrTx/>
              <a:buSzTx/>
              <a:buFontTx/>
            </a:pPr>
            <a:r>
              <a:rPr lang="ru-RU" sz="1800" b="0" kern="0" dirty="0" smtClean="0">
                <a:effectLst/>
              </a:rPr>
              <a:t>слайд </a:t>
            </a:r>
            <a:r>
              <a:rPr lang="ru-RU" sz="1800" b="0" kern="0" dirty="0" smtClean="0">
                <a:effectLst/>
              </a:rPr>
              <a:t>8</a:t>
            </a:r>
            <a:endParaRPr lang="ru-RU" sz="1800" b="0" kern="0" dirty="0">
              <a:effectLst/>
              <a:latin typeface="+mn-lt"/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 bwMode="auto">
          <a:xfrm>
            <a:off x="895637" y="323357"/>
            <a:ext cx="9274810" cy="461086"/>
          </a:xfrm>
          <a:prstGeom prst="rect">
            <a:avLst/>
          </a:prstGeom>
          <a:noFill/>
          <a:ln>
            <a:noFill/>
            <a:prstDash val="dash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00796" tIns="50398" rIns="100796" bIns="50398" numCol="1" anchor="t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 eaLnBrk="1" hangingPunct="1">
              <a:lnSpc>
                <a:spcPct val="100000"/>
              </a:lnSpc>
              <a:buClrTx/>
              <a:buSzTx/>
              <a:buFontTx/>
            </a:pPr>
            <a:r>
              <a:rPr lang="ru-RU" sz="2400" b="0" kern="0" dirty="0" smtClean="0">
                <a:effectLst/>
                <a:latin typeface="+mn-lt"/>
              </a:rPr>
              <a:t>Происшествия на опасных производственных объектах</a:t>
            </a:r>
            <a:endParaRPr lang="ru-RU" sz="2400" b="0" kern="0" dirty="0">
              <a:effectLst/>
              <a:latin typeface="+mn-lt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38220306"/>
              </p:ext>
            </p:extLst>
          </p:nvPr>
        </p:nvGraphicFramePr>
        <p:xfrm>
          <a:off x="562862" y="2274527"/>
          <a:ext cx="9649341" cy="3017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16447"/>
                <a:gridCol w="3216447"/>
                <a:gridCol w="3216447"/>
              </a:tblGrid>
              <a:tr h="287668"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2400" dirty="0" smtClean="0">
                          <a:solidFill>
                            <a:srgbClr val="FF6600"/>
                          </a:solidFill>
                        </a:rPr>
                        <a:t>Показатель</a:t>
                      </a:r>
                      <a:endParaRPr lang="ru-RU" sz="2400" dirty="0">
                        <a:solidFill>
                          <a:srgbClr val="FF66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2400" dirty="0" smtClean="0">
                          <a:solidFill>
                            <a:srgbClr val="FF6600"/>
                          </a:solidFill>
                        </a:rPr>
                        <a:t>3 месяца 2017 </a:t>
                      </a:r>
                      <a:r>
                        <a:rPr lang="ru-RU" sz="2400" dirty="0" smtClean="0">
                          <a:solidFill>
                            <a:srgbClr val="FF6600"/>
                          </a:solidFill>
                        </a:rPr>
                        <a:t>года</a:t>
                      </a:r>
                      <a:endParaRPr lang="ru-RU" sz="2400" dirty="0">
                        <a:solidFill>
                          <a:srgbClr val="FF66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2400" dirty="0" smtClean="0">
                          <a:solidFill>
                            <a:schemeClr val="tx1"/>
                          </a:solidFill>
                        </a:rPr>
                        <a:t>2016 год</a:t>
                      </a:r>
                      <a:endParaRPr lang="ru-RU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87668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2400" dirty="0" smtClean="0"/>
                        <a:t>Аварии</a:t>
                      </a:r>
                      <a:endParaRPr lang="ru-RU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2400" b="1" kern="1200" dirty="0" smtClean="0">
                          <a:solidFill>
                            <a:srgbClr val="FF6600"/>
                          </a:solidFill>
                          <a:latin typeface="+mn-lt"/>
                          <a:ea typeface="+mn-ea"/>
                          <a:cs typeface="+mn-cs"/>
                        </a:rPr>
                        <a:t>-</a:t>
                      </a:r>
                      <a:endParaRPr lang="ru-RU" sz="2400" b="1" kern="1200" dirty="0">
                        <a:solidFill>
                          <a:srgbClr val="FF66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2400" dirty="0" smtClean="0"/>
                        <a:t>-</a:t>
                      </a:r>
                      <a:endParaRPr lang="ru-RU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87668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2400" dirty="0" smtClean="0"/>
                        <a:t>Инциденты на ОПО</a:t>
                      </a:r>
                      <a:endParaRPr lang="ru-RU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2400" b="1" kern="1200" dirty="0" smtClean="0">
                          <a:solidFill>
                            <a:srgbClr val="FF6600"/>
                          </a:solidFill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  <a:endParaRPr lang="ru-RU" sz="2400" b="1" kern="1200" dirty="0">
                        <a:solidFill>
                          <a:srgbClr val="FF66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2400" dirty="0" smtClean="0"/>
                        <a:t>1</a:t>
                      </a:r>
                      <a:endParaRPr lang="ru-RU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87668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2400" dirty="0" smtClean="0"/>
                        <a:t>Нештатные простои</a:t>
                      </a:r>
                      <a:endParaRPr lang="ru-RU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2400" b="1" kern="1200" dirty="0" smtClean="0">
                          <a:solidFill>
                            <a:srgbClr val="FF6600"/>
                          </a:solidFill>
                          <a:latin typeface="+mn-lt"/>
                          <a:ea typeface="+mn-ea"/>
                          <a:cs typeface="+mn-cs"/>
                        </a:rPr>
                        <a:t>5</a:t>
                      </a:r>
                      <a:endParaRPr lang="ru-RU" sz="2400" b="1" kern="1200" dirty="0">
                        <a:solidFill>
                          <a:srgbClr val="FF66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2400" dirty="0" smtClean="0"/>
                        <a:t>28</a:t>
                      </a:r>
                      <a:endParaRPr lang="ru-RU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87668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2400" b="0" kern="0" dirty="0" smtClean="0">
                          <a:effectLst/>
                          <a:latin typeface="+mn-lt"/>
                        </a:rPr>
                        <a:t>Инциденты на железнодорожном транспорте </a:t>
                      </a:r>
                      <a:endParaRPr lang="ru-RU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2400" b="1" kern="1200" dirty="0" smtClean="0">
                          <a:solidFill>
                            <a:srgbClr val="FF6600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endParaRPr lang="ru-RU" sz="2400" b="1" kern="1200" dirty="0">
                        <a:solidFill>
                          <a:srgbClr val="FF66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2400" dirty="0" smtClean="0"/>
                        <a:t>4</a:t>
                      </a:r>
                      <a:endParaRPr lang="ru-RU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60421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ustom Design">
  <a:themeElements>
    <a:clrScheme name="Custom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DDDDDD"/>
      </a:accent1>
      <a:accent2>
        <a:srgbClr val="FF9900"/>
      </a:accent2>
      <a:accent3>
        <a:srgbClr val="FFFFFF"/>
      </a:accent3>
      <a:accent4>
        <a:srgbClr val="000000"/>
      </a:accent4>
      <a:accent5>
        <a:srgbClr val="EBEBEB"/>
      </a:accent5>
      <a:accent6>
        <a:srgbClr val="E78A00"/>
      </a:accent6>
      <a:hlink>
        <a:srgbClr val="D86C00"/>
      </a:hlink>
      <a:folHlink>
        <a:srgbClr val="777777"/>
      </a:folHlink>
    </a:clrScheme>
    <a:fontScheme name="Custom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DDDDDD"/>
        </a:accent1>
        <a:accent2>
          <a:srgbClr val="FF990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E78A00"/>
        </a:accent6>
        <a:hlink>
          <a:srgbClr val="D86C00"/>
        </a:hlink>
        <a:folHlink>
          <a:srgbClr val="777777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="" name="TMK Presentation RUS_2015 [только чтение]" id="{E379B9B2-59C6-4738-8AD9-39CDAC50C59E}" vid="{F0212F26-6A7F-495A-A69F-1D09FBB5D943}"/>
    </a:ext>
  </a:extLst>
</a:theme>
</file>

<file path=ppt/theme/theme2.xml><?xml version="1.0" encoding="utf-8"?>
<a:theme xmlns:a="http://schemas.openxmlformats.org/drawingml/2006/main" name="2_Оформление по умолчанию">
  <a:themeElements>
    <a:clrScheme name="2_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2_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 w="9525"/>
      </a:spPr>
      <a:bodyPr rtlCol="0" anchor="ctr"/>
      <a:lstStyle>
        <a:defPPr algn="just">
          <a:defRPr sz="1400" b="0" dirty="0">
            <a:solidFill>
              <a:schemeClr val="tx1"/>
            </a:solidFill>
            <a:effectLst/>
            <a:latin typeface="Calibri" pitchFamily="34" charset="0"/>
            <a:cs typeface="Calibri" pitchFamily="34" charset="0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>
    <a:extraClrScheme>
      <a:clrScheme name="2_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="" name="TMK Presentation RUS_2015 [только чтение]" id="{E379B9B2-59C6-4738-8AD9-39CDAC50C59E}" vid="{44CC6A9C-BC7B-4E84-8147-57BE8B8BE45F}"/>
    </a:ext>
  </a:extLst>
</a:theme>
</file>

<file path=ppt/theme/theme3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Документ" ma:contentTypeID="0x010100FFD7F6D30097474E8670F32B57AE2C8F" ma:contentTypeVersion="" ma:contentTypeDescription="Создание документа." ma:contentTypeScope="" ma:versionID="48f32d31daf3cf39e7aa6b2d0aa3f986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ae6c3c930cee0e2fdbaf4f0f7fb0cb3b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Тип контента"/>
        <xsd:element ref="dc:title" minOccurs="0" maxOccurs="1" ma:index="4" ma:displayName="Название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FB327E92-9756-4608-8E04-5E83833DA67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771B716A-349C-48EA-B77B-9C0630227211}">
  <ds:schemaRefs>
    <ds:schemaRef ds:uri="http://www.w3.org/XML/1998/namespace"/>
    <ds:schemaRef ds:uri="http://schemas.openxmlformats.org/package/2006/metadata/core-properties"/>
    <ds:schemaRef ds:uri="http://schemas.microsoft.com/office/2006/metadata/properties"/>
    <ds:schemaRef ds:uri="http://purl.org/dc/elements/1.1/"/>
    <ds:schemaRef ds:uri="http://purl.org/dc/dcmitype/"/>
    <ds:schemaRef ds:uri="http://purl.org/dc/terms/"/>
    <ds:schemaRef ds:uri="http://schemas.microsoft.com/office/infopath/2007/PartnerControls"/>
    <ds:schemaRef ds:uri="http://schemas.microsoft.com/office/2006/documentManagement/types"/>
  </ds:schemaRefs>
</ds:datastoreItem>
</file>

<file path=customXml/itemProps3.xml><?xml version="1.0" encoding="utf-8"?>
<ds:datastoreItem xmlns:ds="http://schemas.openxmlformats.org/officeDocument/2006/customXml" ds:itemID="{35146F65-D793-4A66-92F1-40AE0CCA6294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Шаблоны слайдов</Template>
  <TotalTime>3838</TotalTime>
  <Words>792</Words>
  <Application>Microsoft Office PowerPoint</Application>
  <PresentationFormat>Произвольный</PresentationFormat>
  <Paragraphs>169</Paragraphs>
  <Slides>19</Slides>
  <Notes>8</Notes>
  <HiddenSlides>0</HiddenSlides>
  <MMClips>0</MMClips>
  <ScaleCrop>false</ScaleCrop>
  <HeadingPairs>
    <vt:vector size="6" baseType="variant">
      <vt:variant>
        <vt:lpstr>Тема</vt:lpstr>
      </vt:variant>
      <vt:variant>
        <vt:i4>2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2" baseType="lpstr">
      <vt:lpstr>Custom Design</vt:lpstr>
      <vt:lpstr>2_Оформление по умолчанию</vt:lpstr>
      <vt:lpstr>Acrobat Document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Отчет ООТиПБ за 1 квартал 2017 года</dc:title>
  <dc:creator>Бусыгин Александр Владимирович</dc:creator>
  <cp:lastModifiedBy>Никифоров Василий Александрович</cp:lastModifiedBy>
  <cp:revision>219</cp:revision>
  <cp:lastPrinted>2017-04-11T09:32:35Z</cp:lastPrinted>
  <dcterms:created xsi:type="dcterms:W3CDTF">2015-12-16T08:35:40Z</dcterms:created>
  <dcterms:modified xsi:type="dcterms:W3CDTF">2017-06-28T11:12:53Z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  <property fmtid="{D5CDD505-2E9C-101B-9397-08002B2CF9AE}" pid="3" name="ContentTypeId">
    <vt:lpwstr>0x010100FFD7F6D30097474E8670F32B57AE2C8F</vt:lpwstr>
  </property>
</Properties>
</file>