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9" r:id="rId4"/>
    <p:sldMasterId id="2147483652" r:id="rId5"/>
  </p:sldMasterIdLst>
  <p:notesMasterIdLst>
    <p:notesMasterId r:id="rId25"/>
  </p:notesMasterIdLst>
  <p:handoutMasterIdLst>
    <p:handoutMasterId r:id="rId26"/>
  </p:handoutMasterIdLst>
  <p:sldIdLst>
    <p:sldId id="649" r:id="rId6"/>
    <p:sldId id="739" r:id="rId7"/>
    <p:sldId id="742" r:id="rId8"/>
    <p:sldId id="744" r:id="rId9"/>
    <p:sldId id="745" r:id="rId10"/>
    <p:sldId id="746" r:id="rId11"/>
    <p:sldId id="733" r:id="rId12"/>
    <p:sldId id="734" r:id="rId13"/>
    <p:sldId id="706" r:id="rId14"/>
    <p:sldId id="707" r:id="rId15"/>
    <p:sldId id="708" r:id="rId16"/>
    <p:sldId id="728" r:id="rId17"/>
    <p:sldId id="747" r:id="rId18"/>
    <p:sldId id="735" r:id="rId19"/>
    <p:sldId id="730" r:id="rId20"/>
    <p:sldId id="736" r:id="rId21"/>
    <p:sldId id="732" r:id="rId22"/>
    <p:sldId id="748" r:id="rId23"/>
    <p:sldId id="727" r:id="rId24"/>
  </p:sldIdLst>
  <p:sldSz cx="10691813" cy="7559675"/>
  <p:notesSz cx="6797675" cy="9926638"/>
  <p:defaultTextStyle>
    <a:defPPr>
      <a:defRPr lang="ru-RU"/>
    </a:defPPr>
    <a:lvl1pPr algn="l" rtl="0" eaLnBrk="0" fontAlgn="base" hangingPunct="0">
      <a:lnSpc>
        <a:spcPct val="110000"/>
      </a:lnSpc>
      <a:spcBef>
        <a:spcPct val="70000"/>
      </a:spcBef>
      <a:spcAft>
        <a:spcPct val="0"/>
      </a:spcAft>
      <a:buClr>
        <a:srgbClr val="C0C0C0"/>
      </a:buClr>
      <a:buSzPct val="92000"/>
      <a:buFont typeface="Wingdings" pitchFamily="2" charset="2"/>
      <a:defRPr sz="114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1pPr>
    <a:lvl2pPr marL="521437" algn="l" rtl="0" eaLnBrk="0" fontAlgn="base" hangingPunct="0">
      <a:lnSpc>
        <a:spcPct val="110000"/>
      </a:lnSpc>
      <a:spcBef>
        <a:spcPct val="70000"/>
      </a:spcBef>
      <a:spcAft>
        <a:spcPct val="0"/>
      </a:spcAft>
      <a:buClr>
        <a:srgbClr val="C0C0C0"/>
      </a:buClr>
      <a:buSzPct val="92000"/>
      <a:buFont typeface="Wingdings" pitchFamily="2" charset="2"/>
      <a:defRPr sz="114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2pPr>
    <a:lvl3pPr marL="1042873" algn="l" rtl="0" eaLnBrk="0" fontAlgn="base" hangingPunct="0">
      <a:lnSpc>
        <a:spcPct val="110000"/>
      </a:lnSpc>
      <a:spcBef>
        <a:spcPct val="70000"/>
      </a:spcBef>
      <a:spcAft>
        <a:spcPct val="0"/>
      </a:spcAft>
      <a:buClr>
        <a:srgbClr val="C0C0C0"/>
      </a:buClr>
      <a:buSzPct val="92000"/>
      <a:buFont typeface="Wingdings" pitchFamily="2" charset="2"/>
      <a:defRPr sz="114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3pPr>
    <a:lvl4pPr marL="1564310" algn="l" rtl="0" eaLnBrk="0" fontAlgn="base" hangingPunct="0">
      <a:lnSpc>
        <a:spcPct val="110000"/>
      </a:lnSpc>
      <a:spcBef>
        <a:spcPct val="70000"/>
      </a:spcBef>
      <a:spcAft>
        <a:spcPct val="0"/>
      </a:spcAft>
      <a:buClr>
        <a:srgbClr val="C0C0C0"/>
      </a:buClr>
      <a:buSzPct val="92000"/>
      <a:buFont typeface="Wingdings" pitchFamily="2" charset="2"/>
      <a:defRPr sz="114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4pPr>
    <a:lvl5pPr marL="2085746" algn="l" rtl="0" eaLnBrk="0" fontAlgn="base" hangingPunct="0">
      <a:lnSpc>
        <a:spcPct val="110000"/>
      </a:lnSpc>
      <a:spcBef>
        <a:spcPct val="70000"/>
      </a:spcBef>
      <a:spcAft>
        <a:spcPct val="0"/>
      </a:spcAft>
      <a:buClr>
        <a:srgbClr val="C0C0C0"/>
      </a:buClr>
      <a:buSzPct val="92000"/>
      <a:buFont typeface="Wingdings" pitchFamily="2" charset="2"/>
      <a:defRPr sz="114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5pPr>
    <a:lvl6pPr marL="2607183" algn="l" defTabSz="1042873" rtl="0" eaLnBrk="1" latinLnBrk="0" hangingPunct="1">
      <a:defRPr sz="114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6pPr>
    <a:lvl7pPr marL="3128620" algn="l" defTabSz="1042873" rtl="0" eaLnBrk="1" latinLnBrk="0" hangingPunct="1">
      <a:defRPr sz="114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7pPr>
    <a:lvl8pPr marL="3650056" algn="l" defTabSz="1042873" rtl="0" eaLnBrk="1" latinLnBrk="0" hangingPunct="1">
      <a:defRPr sz="114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8pPr>
    <a:lvl9pPr marL="4171493" algn="l" defTabSz="1042873" rtl="0" eaLnBrk="1" latinLnBrk="0" hangingPunct="1">
      <a:defRPr sz="114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900"/>
    <a:srgbClr val="FF9900"/>
    <a:srgbClr val="EA3232"/>
    <a:srgbClr val="FF6600"/>
    <a:srgbClr val="B4D395"/>
    <a:srgbClr val="E8540E"/>
    <a:srgbClr val="FFFFFF"/>
    <a:srgbClr val="682E57"/>
    <a:srgbClr val="773564"/>
    <a:srgbClr val="6C36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0097" autoAdjust="0"/>
  </p:normalViewPr>
  <p:slideViewPr>
    <p:cSldViewPr>
      <p:cViewPr varScale="1">
        <p:scale>
          <a:sx n="99" d="100"/>
          <a:sy n="99" d="100"/>
        </p:scale>
        <p:origin x="-114" y="-120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3216" y="-82"/>
      </p:cViewPr>
      <p:guideLst>
        <p:guide orient="horz" pos="3127"/>
        <p:guide pos="2141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kiforovVA\Desktop\&#1076;&#1080;&#1072;&#1075;&#1088;&#1072;&#1084;&#1084;&#1099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Коэффициент частоты, Кч</c:v>
          </c:tx>
          <c:spPr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Лист2!$F$26:$R$26</c:f>
              <c:strCache>
                <c:ptCount val="13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 3 мес. 2017</c:v>
                </c:pt>
              </c:strCache>
            </c:strRef>
          </c:cat>
          <c:val>
            <c:numRef>
              <c:f>Лист2!$F$27:$R$27</c:f>
              <c:numCache>
                <c:formatCode>General</c:formatCode>
                <c:ptCount val="13"/>
                <c:pt idx="0">
                  <c:v>4.2300000000000004</c:v>
                </c:pt>
                <c:pt idx="1">
                  <c:v>4.5999999999999996</c:v>
                </c:pt>
                <c:pt idx="2">
                  <c:v>4.88</c:v>
                </c:pt>
                <c:pt idx="3">
                  <c:v>2.5</c:v>
                </c:pt>
                <c:pt idx="4">
                  <c:v>2.09</c:v>
                </c:pt>
                <c:pt idx="5">
                  <c:v>2.31</c:v>
                </c:pt>
                <c:pt idx="6">
                  <c:v>2.56</c:v>
                </c:pt>
                <c:pt idx="7">
                  <c:v>1.3</c:v>
                </c:pt>
                <c:pt idx="8">
                  <c:v>1.76</c:v>
                </c:pt>
                <c:pt idx="9">
                  <c:v>1.9</c:v>
                </c:pt>
                <c:pt idx="10">
                  <c:v>1.96</c:v>
                </c:pt>
                <c:pt idx="11">
                  <c:v>0.5</c:v>
                </c:pt>
                <c:pt idx="12">
                  <c:v>0.12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198208"/>
        <c:axId val="53204096"/>
        <c:axId val="0"/>
      </c:bar3DChart>
      <c:catAx>
        <c:axId val="53198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53204096"/>
        <c:crosses val="autoZero"/>
        <c:auto val="1"/>
        <c:lblAlgn val="ctr"/>
        <c:lblOffset val="100"/>
        <c:noMultiLvlLbl val="0"/>
      </c:catAx>
      <c:valAx>
        <c:axId val="53204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531982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534180392024"/>
          <c:y val="0.2074155623773131"/>
          <c:w val="0.85898765626401929"/>
          <c:h val="0.7051442698829040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Затраты на улучшение условий труда</c:v>
                </c:pt>
              </c:strCache>
            </c:strRef>
          </c:tx>
          <c:spPr>
            <a:solidFill>
              <a:srgbClr val="E68900"/>
            </a:solidFill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8.7556799888589137E-3"/>
                  <c:y val="-0.1763643938341897"/>
                </c:manualLayout>
              </c:layout>
              <c:tx>
                <c:rich>
                  <a:bodyPr anchor="t" anchorCtr="0"/>
                  <a:lstStyle/>
                  <a:p>
                    <a:pPr>
                      <a:defRPr sz="1800" b="1">
                        <a:solidFill>
                          <a:srgbClr val="E68900"/>
                        </a:solidFill>
                      </a:defRPr>
                    </a:pPr>
                    <a:r>
                      <a:rPr lang="en-US" dirty="0" smtClean="0"/>
                      <a:t>4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816,6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508114269798448E-2"/>
                  <c:y val="-0.15034341769471909"/>
                </c:manualLayout>
              </c:layout>
              <c:tx>
                <c:rich>
                  <a:bodyPr anchor="t" anchorCtr="0"/>
                  <a:lstStyle/>
                  <a:p>
                    <a:pPr algn="ctr" rtl="0">
                      <a:defRPr lang="ru-RU" sz="1800" b="1" i="0" u="none" strike="noStrike" kern="1200" baseline="0">
                        <a:solidFill>
                          <a:srgbClr val="E689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518,7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0032457079194253E-3"/>
                  <c:y val="-0.23418878525523545"/>
                </c:manualLayout>
              </c:layout>
              <c:tx>
                <c:rich>
                  <a:bodyPr anchor="t" anchorCtr="0"/>
                  <a:lstStyle/>
                  <a:p>
                    <a:pPr algn="ctr" rtl="0">
                      <a:defRPr lang="ru-RU" sz="1800" b="1" i="0" u="none" strike="noStrike" kern="1200" baseline="0">
                        <a:solidFill>
                          <a:srgbClr val="E689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7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447,8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00973712375814E-2"/>
                  <c:y val="-0.25153610268154919"/>
                </c:manualLayout>
              </c:layout>
              <c:tx>
                <c:rich>
                  <a:bodyPr anchor="t" anchorCtr="0"/>
                  <a:lstStyle/>
                  <a:p>
                    <a:pPr algn="ctr" rtl="0">
                      <a:defRPr lang="ru-RU" sz="1800" b="1" i="0" u="none" strike="noStrike" kern="1200" baseline="0">
                        <a:solidFill>
                          <a:srgbClr val="E689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8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942,5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8.7556799888589137E-3"/>
                  <c:y val="-0.21395024825786946"/>
                </c:manualLayout>
              </c:layout>
              <c:tx>
                <c:rich>
                  <a:bodyPr anchor="t" anchorCtr="0"/>
                  <a:lstStyle/>
                  <a:p>
                    <a:pPr algn="ctr" rtl="0">
                      <a:defRPr lang="ru-RU" sz="1800" b="1" i="0" u="none" strike="noStrike" kern="1200" baseline="0">
                        <a:solidFill>
                          <a:srgbClr val="E689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6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760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7556799888589137E-3"/>
                  <c:y val="-0.4047707399473206"/>
                </c:manualLayout>
              </c:layout>
              <c:tx>
                <c:rich>
                  <a:bodyPr anchor="t" anchorCtr="0"/>
                  <a:lstStyle/>
                  <a:p>
                    <a:pPr algn="ctr" rtl="0">
                      <a:defRPr lang="ru-RU" sz="1800" b="1" i="0" u="none" strike="noStrike" kern="1200" baseline="0">
                        <a:solidFill>
                          <a:srgbClr val="E689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956,1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7511359977717827E-2"/>
                  <c:y val="-0.42282811358167471"/>
                </c:manualLayout>
              </c:layout>
              <c:tx>
                <c:rich>
                  <a:bodyPr anchor="t" anchorCtr="0"/>
                  <a:lstStyle/>
                  <a:p>
                    <a:pPr>
                      <a:defRPr sz="2800" b="1">
                        <a:solidFill>
                          <a:srgbClr val="FF0000"/>
                        </a:solidFill>
                      </a:defRPr>
                    </a:pPr>
                    <a:r>
                      <a:rPr lang="en-US" dirty="0" smtClean="0"/>
                      <a:t>29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839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anchor="t" anchorCtr="0"/>
              <a:lstStyle/>
              <a:p>
                <a:pPr>
                  <a:defRPr sz="1600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4816.6000000000004</c:v>
                </c:pt>
                <c:pt idx="1">
                  <c:v>3518.7</c:v>
                </c:pt>
                <c:pt idx="2">
                  <c:v>7447.8</c:v>
                </c:pt>
                <c:pt idx="3">
                  <c:v>8942.5</c:v>
                </c:pt>
                <c:pt idx="4">
                  <c:v>6760</c:v>
                </c:pt>
                <c:pt idx="5">
                  <c:v>15956.1</c:v>
                </c:pt>
                <c:pt idx="6">
                  <c:v>29839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gapDepth val="102"/>
        <c:shape val="cylinder"/>
        <c:axId val="124983168"/>
        <c:axId val="124984704"/>
        <c:axId val="0"/>
      </c:bar3DChart>
      <c:catAx>
        <c:axId val="124983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4984704"/>
        <c:crosses val="autoZero"/>
        <c:auto val="1"/>
        <c:lblAlgn val="ctr"/>
        <c:lblOffset val="100"/>
        <c:noMultiLvlLbl val="0"/>
      </c:catAx>
      <c:valAx>
        <c:axId val="1249847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r>
                  <a:rPr lang="ru-RU" dirty="0" smtClean="0">
                    <a:solidFill>
                      <a:schemeClr val="tx1"/>
                    </a:solidFill>
                  </a:rPr>
                  <a:t>Тыс. рублей</a:t>
                </a:r>
                <a:endParaRPr lang="ru-RU" dirty="0">
                  <a:solidFill>
                    <a:schemeClr val="tx1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4983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Информация по несоответствиям, выявленным </a:t>
            </a:r>
            <a:r>
              <a:rPr lang="ru-RU" dirty="0"/>
              <a:t>по </a:t>
            </a:r>
            <a:r>
              <a:rPr lang="ru-RU" dirty="0" smtClean="0"/>
              <a:t>опросным листам (темам проверки) </a:t>
            </a:r>
            <a:endParaRPr lang="ru-RU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4683003329448361E-2"/>
          <c:y val="0.17856489555099869"/>
          <c:w val="0.46848175506187067"/>
          <c:h val="0.7307404510972609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Несоответствия, выявленные по темам проверки в 2017 году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3"/>
            <c:bubble3D val="0"/>
            <c:spPr>
              <a:solidFill>
                <a:srgbClr val="FF9900"/>
              </a:solidFill>
            </c:spPr>
          </c:dPt>
          <c:dPt>
            <c:idx val="4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layout>
                <c:manualLayout>
                  <c:x val="-1.571798721346452E-2"/>
                  <c:y val="-1.3167161616260182E-2"/>
                </c:manualLayout>
              </c:layout>
              <c:spPr>
                <a:effectLst>
                  <a:glow>
                    <a:schemeClr val="accent1">
                      <a:alpha val="40000"/>
                    </a:schemeClr>
                  </a:glow>
                </a:effectLst>
              </c:spPr>
              <c:txPr>
                <a:bodyPr/>
                <a:lstStyle/>
                <a:p>
                  <a:pPr>
                    <a:defRPr sz="2400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05227042282281E-2"/>
                  <c:y val="-2.94915920524926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6461303516421382E-3"/>
                  <c:y val="-9.702282127308996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4941137112520539E-3"/>
                  <c:y val="1.698317574094906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8.6319987901220183E-3"/>
                  <c:y val="1.93181358793459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Лист1!$A$2:$A$6</c:f>
              <c:strCache>
                <c:ptCount val="5"/>
                <c:pt idx="0">
                  <c:v>Пожарная безопасность и газоопасные работы (ОЛ-1)</c:v>
                </c:pt>
                <c:pt idx="1">
                  <c:v>Эксплуатация и ремонт механического оборудования (ОЛ-2)</c:v>
                </c:pt>
                <c:pt idx="2">
                  <c:v>Работы на высоте (ОЛ-3)</c:v>
                </c:pt>
                <c:pt idx="3">
                  <c:v>Работа с подъемными сооружениями и склладирование грузов (ОЛ-4)</c:v>
                </c:pt>
                <c:pt idx="4">
                  <c:v>Движение транспорта и маршруты движения (ОЛ-5)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92</c:v>
                </c:pt>
                <c:pt idx="1">
                  <c:v>46</c:v>
                </c:pt>
                <c:pt idx="2">
                  <c:v>18</c:v>
                </c:pt>
                <c:pt idx="3">
                  <c:v>39</c:v>
                </c:pt>
                <c:pt idx="4">
                  <c:v>56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2000" b="1" kern="1200" baseline="0">
                <a:solidFill>
                  <a:srgbClr val="FF0000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 b="1" kern="1200" baseline="0">
                <a:solidFill>
                  <a:srgbClr val="0070C0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000" b="1" kern="1200" baseline="0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000" b="1" kern="1200" baseline="0">
                <a:solidFill>
                  <a:srgbClr val="FF6600"/>
                </a:solidFill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2000" b="1" kern="1200" baseline="0">
                <a:solidFill>
                  <a:srgbClr val="92D050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54125089109837043"/>
          <c:y val="0.15511740396421245"/>
          <c:w val="0.45370464062284488"/>
          <c:h val="0.78098029190045826"/>
        </c:manualLayout>
      </c:layout>
      <c:overlay val="0"/>
      <c:txPr>
        <a:bodyPr/>
        <a:lstStyle/>
        <a:p>
          <a:pPr>
            <a:defRPr sz="2000" b="1" kern="12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Сумма затрат на реализацию мероприятий по опросным листам, тыс.</a:t>
            </a:r>
            <a:r>
              <a:rPr lang="ru-RU" baseline="0" dirty="0" smtClean="0"/>
              <a:t> рублей</a:t>
            </a:r>
            <a:endParaRPr lang="ru-RU" dirty="0"/>
          </a:p>
        </c:rich>
      </c:tx>
      <c:layout>
        <c:manualLayout>
          <c:xMode val="edge"/>
          <c:yMode val="edge"/>
          <c:x val="0.11893456063525347"/>
          <c:y val="1.180258458015558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4683003329448361E-2"/>
          <c:y val="0.17856489555099869"/>
          <c:w val="0.46848175506187067"/>
          <c:h val="0.7307404510972609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Несоответствия, выявленные по темам проверки в 2017 году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3"/>
            <c:bubble3D val="0"/>
            <c:spPr>
              <a:solidFill>
                <a:srgbClr val="FF9900"/>
              </a:solidFill>
            </c:spPr>
          </c:dPt>
          <c:dPt>
            <c:idx val="4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layout>
                <c:manualLayout>
                  <c:x val="-7.8773939998830242E-2"/>
                  <c:y val="6.7483678125241531E-2"/>
                </c:manualLayout>
              </c:layout>
              <c:spPr>
                <a:effectLst>
                  <a:glow>
                    <a:schemeClr val="accent1">
                      <a:alpha val="40000"/>
                    </a:schemeClr>
                  </a:glow>
                </a:effectLst>
              </c:spPr>
              <c:txPr>
                <a:bodyPr/>
                <a:lstStyle/>
                <a:p>
                  <a:pPr>
                    <a:defRPr sz="2400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253150980439077E-2"/>
                  <c:y val="7.869861170937204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7765568664001379E-2"/>
                  <c:y val="2.177127675310588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277464920340596E-2"/>
                  <c:y val="-0.1432635509392270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676467068906753E-2"/>
                  <c:y val="0.1668504431312907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Лист1!$A$2:$A$6</c:f>
              <c:strCache>
                <c:ptCount val="5"/>
                <c:pt idx="0">
                  <c:v>Пожарная безопасность и газоопасные работы (ОЛ-1)</c:v>
                </c:pt>
                <c:pt idx="1">
                  <c:v>Эксплуатация и ремонт механического оборудования (ОЛ-2)</c:v>
                </c:pt>
                <c:pt idx="2">
                  <c:v>Работы на высоте (ОЛ-3)</c:v>
                </c:pt>
                <c:pt idx="3">
                  <c:v>Работа с подъемными сооружениями и складирование грузов (ОЛ-4)</c:v>
                </c:pt>
                <c:pt idx="4">
                  <c:v>Движение транспорта и маршруты движения (ОЛ-5)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2280</c:v>
                </c:pt>
                <c:pt idx="1">
                  <c:v>1630</c:v>
                </c:pt>
                <c:pt idx="2">
                  <c:v>1750</c:v>
                </c:pt>
                <c:pt idx="3">
                  <c:v>8900</c:v>
                </c:pt>
                <c:pt idx="4">
                  <c:v>3350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2000" b="1" kern="1200" baseline="0">
                <a:solidFill>
                  <a:srgbClr val="FF0000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 b="1" kern="1200" baseline="0">
                <a:solidFill>
                  <a:srgbClr val="0070C0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000" b="1" kern="1200" baseline="0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000" b="1" kern="1200" baseline="0">
                <a:solidFill>
                  <a:srgbClr val="FF6600"/>
                </a:solidFill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2000" b="1" kern="1200" baseline="0">
                <a:solidFill>
                  <a:srgbClr val="92D050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54125089109837043"/>
          <c:y val="0.15511740396421245"/>
          <c:w val="0.45370464062284488"/>
          <c:h val="0.78098029190045826"/>
        </c:manualLayout>
      </c:layout>
      <c:overlay val="0"/>
      <c:txPr>
        <a:bodyPr/>
        <a:lstStyle/>
        <a:p>
          <a:pPr>
            <a:defRPr sz="2000" b="1" kern="12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0.19307</cdr:x>
      <cdr:y>0.46845</cdr:y>
    </cdr:from>
    <cdr:to>
      <cdr:x>0.34323</cdr:x>
      <cdr:y>0.61356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1944270" y="3024421"/>
          <a:ext cx="1512210" cy="936860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lnSpc>
              <a:spcPct val="110000"/>
            </a:lnSpc>
            <a:spcBef>
              <a:spcPct val="70000"/>
            </a:spcBef>
            <a:spcAft>
              <a:spcPct val="0"/>
            </a:spcAft>
            <a:buClr>
              <a:srgbClr val="C0C0C0"/>
            </a:buClr>
            <a:buSzPct val="92000"/>
            <a:buFont typeface="Wingdings" pitchFamily="2" charset="2"/>
            <a:defRPr sz="11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n-ea"/>
              <a:cs typeface="+mn-cs"/>
            </a:defRPr>
          </a:lvl1pPr>
          <a:lvl2pPr marL="521309" algn="l" rtl="0" eaLnBrk="0" fontAlgn="base" hangingPunct="0">
            <a:lnSpc>
              <a:spcPct val="110000"/>
            </a:lnSpc>
            <a:spcBef>
              <a:spcPct val="70000"/>
            </a:spcBef>
            <a:spcAft>
              <a:spcPct val="0"/>
            </a:spcAft>
            <a:buClr>
              <a:srgbClr val="C0C0C0"/>
            </a:buClr>
            <a:buSzPct val="92000"/>
            <a:buFont typeface="Wingdings" pitchFamily="2" charset="2"/>
            <a:defRPr sz="11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n-ea"/>
              <a:cs typeface="+mn-cs"/>
            </a:defRPr>
          </a:lvl2pPr>
          <a:lvl3pPr marL="1042615" algn="l" rtl="0" eaLnBrk="0" fontAlgn="base" hangingPunct="0">
            <a:lnSpc>
              <a:spcPct val="110000"/>
            </a:lnSpc>
            <a:spcBef>
              <a:spcPct val="70000"/>
            </a:spcBef>
            <a:spcAft>
              <a:spcPct val="0"/>
            </a:spcAft>
            <a:buClr>
              <a:srgbClr val="C0C0C0"/>
            </a:buClr>
            <a:buSzPct val="92000"/>
            <a:buFont typeface="Wingdings" pitchFamily="2" charset="2"/>
            <a:defRPr sz="11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n-ea"/>
              <a:cs typeface="+mn-cs"/>
            </a:defRPr>
          </a:lvl3pPr>
          <a:lvl4pPr marL="1563923" algn="l" rtl="0" eaLnBrk="0" fontAlgn="base" hangingPunct="0">
            <a:lnSpc>
              <a:spcPct val="110000"/>
            </a:lnSpc>
            <a:spcBef>
              <a:spcPct val="70000"/>
            </a:spcBef>
            <a:spcAft>
              <a:spcPct val="0"/>
            </a:spcAft>
            <a:buClr>
              <a:srgbClr val="C0C0C0"/>
            </a:buClr>
            <a:buSzPct val="92000"/>
            <a:buFont typeface="Wingdings" pitchFamily="2" charset="2"/>
            <a:defRPr sz="11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n-ea"/>
              <a:cs typeface="+mn-cs"/>
            </a:defRPr>
          </a:lvl4pPr>
          <a:lvl5pPr marL="2085231" algn="l" rtl="0" eaLnBrk="0" fontAlgn="base" hangingPunct="0">
            <a:lnSpc>
              <a:spcPct val="110000"/>
            </a:lnSpc>
            <a:spcBef>
              <a:spcPct val="70000"/>
            </a:spcBef>
            <a:spcAft>
              <a:spcPct val="0"/>
            </a:spcAft>
            <a:buClr>
              <a:srgbClr val="C0C0C0"/>
            </a:buClr>
            <a:buSzPct val="92000"/>
            <a:buFont typeface="Wingdings" pitchFamily="2" charset="2"/>
            <a:defRPr sz="11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n-ea"/>
              <a:cs typeface="+mn-cs"/>
            </a:defRPr>
          </a:lvl5pPr>
          <a:lvl6pPr marL="2606537" algn="l" defTabSz="1042615" rtl="0" eaLnBrk="1" latinLnBrk="0" hangingPunct="1">
            <a:defRPr sz="11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n-ea"/>
              <a:cs typeface="+mn-cs"/>
            </a:defRPr>
          </a:lvl6pPr>
          <a:lvl7pPr marL="3127846" algn="l" defTabSz="1042615" rtl="0" eaLnBrk="1" latinLnBrk="0" hangingPunct="1">
            <a:defRPr sz="11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n-ea"/>
              <a:cs typeface="+mn-cs"/>
            </a:defRPr>
          </a:lvl7pPr>
          <a:lvl8pPr marL="3649154" algn="l" defTabSz="1042615" rtl="0" eaLnBrk="1" latinLnBrk="0" hangingPunct="1">
            <a:defRPr sz="11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n-ea"/>
              <a:cs typeface="+mn-cs"/>
            </a:defRPr>
          </a:lvl8pPr>
          <a:lvl9pPr marL="4170462" algn="l" defTabSz="1042615" rtl="0" eaLnBrk="1" latinLnBrk="0" hangingPunct="1">
            <a:defRPr sz="11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5400" dirty="0" smtClean="0">
              <a:effectLst/>
            </a:rPr>
            <a:t>251</a:t>
          </a:r>
          <a:endParaRPr lang="ru-RU" sz="5400" dirty="0">
            <a:effectLst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0.14301</cdr:x>
      <cdr:y>0.46845</cdr:y>
    </cdr:from>
    <cdr:to>
      <cdr:x>0.39328</cdr:x>
      <cdr:y>0.61356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1440200" y="3024413"/>
          <a:ext cx="2520349" cy="936860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lnSpc>
              <a:spcPct val="110000"/>
            </a:lnSpc>
            <a:spcBef>
              <a:spcPct val="70000"/>
            </a:spcBef>
            <a:spcAft>
              <a:spcPct val="0"/>
            </a:spcAft>
            <a:buClr>
              <a:srgbClr val="C0C0C0"/>
            </a:buClr>
            <a:buSzPct val="92000"/>
            <a:buFont typeface="Wingdings" pitchFamily="2" charset="2"/>
            <a:defRPr sz="11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n-ea"/>
              <a:cs typeface="+mn-cs"/>
            </a:defRPr>
          </a:lvl1pPr>
          <a:lvl2pPr marL="521309" algn="l" rtl="0" eaLnBrk="0" fontAlgn="base" hangingPunct="0">
            <a:lnSpc>
              <a:spcPct val="110000"/>
            </a:lnSpc>
            <a:spcBef>
              <a:spcPct val="70000"/>
            </a:spcBef>
            <a:spcAft>
              <a:spcPct val="0"/>
            </a:spcAft>
            <a:buClr>
              <a:srgbClr val="C0C0C0"/>
            </a:buClr>
            <a:buSzPct val="92000"/>
            <a:buFont typeface="Wingdings" pitchFamily="2" charset="2"/>
            <a:defRPr sz="11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n-ea"/>
              <a:cs typeface="+mn-cs"/>
            </a:defRPr>
          </a:lvl2pPr>
          <a:lvl3pPr marL="1042615" algn="l" rtl="0" eaLnBrk="0" fontAlgn="base" hangingPunct="0">
            <a:lnSpc>
              <a:spcPct val="110000"/>
            </a:lnSpc>
            <a:spcBef>
              <a:spcPct val="70000"/>
            </a:spcBef>
            <a:spcAft>
              <a:spcPct val="0"/>
            </a:spcAft>
            <a:buClr>
              <a:srgbClr val="C0C0C0"/>
            </a:buClr>
            <a:buSzPct val="92000"/>
            <a:buFont typeface="Wingdings" pitchFamily="2" charset="2"/>
            <a:defRPr sz="11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n-ea"/>
              <a:cs typeface="+mn-cs"/>
            </a:defRPr>
          </a:lvl3pPr>
          <a:lvl4pPr marL="1563923" algn="l" rtl="0" eaLnBrk="0" fontAlgn="base" hangingPunct="0">
            <a:lnSpc>
              <a:spcPct val="110000"/>
            </a:lnSpc>
            <a:spcBef>
              <a:spcPct val="70000"/>
            </a:spcBef>
            <a:spcAft>
              <a:spcPct val="0"/>
            </a:spcAft>
            <a:buClr>
              <a:srgbClr val="C0C0C0"/>
            </a:buClr>
            <a:buSzPct val="92000"/>
            <a:buFont typeface="Wingdings" pitchFamily="2" charset="2"/>
            <a:defRPr sz="11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n-ea"/>
              <a:cs typeface="+mn-cs"/>
            </a:defRPr>
          </a:lvl4pPr>
          <a:lvl5pPr marL="2085231" algn="l" rtl="0" eaLnBrk="0" fontAlgn="base" hangingPunct="0">
            <a:lnSpc>
              <a:spcPct val="110000"/>
            </a:lnSpc>
            <a:spcBef>
              <a:spcPct val="70000"/>
            </a:spcBef>
            <a:spcAft>
              <a:spcPct val="0"/>
            </a:spcAft>
            <a:buClr>
              <a:srgbClr val="C0C0C0"/>
            </a:buClr>
            <a:buSzPct val="92000"/>
            <a:buFont typeface="Wingdings" pitchFamily="2" charset="2"/>
            <a:defRPr sz="11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n-ea"/>
              <a:cs typeface="+mn-cs"/>
            </a:defRPr>
          </a:lvl5pPr>
          <a:lvl6pPr marL="2606537" algn="l" defTabSz="1042615" rtl="0" eaLnBrk="1" latinLnBrk="0" hangingPunct="1">
            <a:defRPr sz="11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n-ea"/>
              <a:cs typeface="+mn-cs"/>
            </a:defRPr>
          </a:lvl6pPr>
          <a:lvl7pPr marL="3127846" algn="l" defTabSz="1042615" rtl="0" eaLnBrk="1" latinLnBrk="0" hangingPunct="1">
            <a:defRPr sz="11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n-ea"/>
              <a:cs typeface="+mn-cs"/>
            </a:defRPr>
          </a:lvl7pPr>
          <a:lvl8pPr marL="3649154" algn="l" defTabSz="1042615" rtl="0" eaLnBrk="1" latinLnBrk="0" hangingPunct="1">
            <a:defRPr sz="11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n-ea"/>
              <a:cs typeface="+mn-cs"/>
            </a:defRPr>
          </a:lvl8pPr>
          <a:lvl9pPr marL="4170462" algn="l" defTabSz="1042615" rtl="0" eaLnBrk="1" latinLnBrk="0" hangingPunct="1">
            <a:defRPr sz="11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5400" dirty="0" smtClean="0">
              <a:effectLst/>
            </a:rPr>
            <a:t>17910</a:t>
          </a:r>
          <a:endParaRPr lang="ru-RU" sz="5400" dirty="0">
            <a:effectLst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5862" cy="49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 defTabSz="91430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pitchFamily="34" charset="0"/>
              </a:defRPr>
            </a:lvl1pPr>
          </a:lstStyle>
          <a:p>
            <a:endParaRPr lang="ru-RU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5" y="2"/>
            <a:ext cx="2945862" cy="49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 algn="r" defTabSz="91430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pitchFamily="34" charset="0"/>
              </a:defRPr>
            </a:lvl1pPr>
          </a:lstStyle>
          <a:p>
            <a:fld id="{7AD1322C-ED99-4B81-976E-A42B343E0BC1}" type="datetimeFigureOut">
              <a:rPr lang="ru-RU"/>
              <a:pPr/>
              <a:t>28.06.2017</a:t>
            </a:fld>
            <a:endParaRPr lang="ru-RU"/>
          </a:p>
        </p:txBody>
      </p:sp>
      <p:sp>
        <p:nvSpPr>
          <p:cNvPr id="2385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7766"/>
            <a:ext cx="2945862" cy="49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6" tIns="45703" rIns="91406" bIns="45703" numCol="1" anchor="b" anchorCtr="0" compatLnSpc="1">
            <a:prstTxWarp prst="textNoShape">
              <a:avLst/>
            </a:prstTxWarp>
          </a:bodyPr>
          <a:lstStyle>
            <a:lvl1pPr defTabSz="91430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pitchFamily="34" charset="0"/>
              </a:defRPr>
            </a:lvl1pPr>
          </a:lstStyle>
          <a:p>
            <a:endParaRPr lang="ru-RU"/>
          </a:p>
        </p:txBody>
      </p:sp>
      <p:sp>
        <p:nvSpPr>
          <p:cNvPr id="2385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5" y="9427766"/>
            <a:ext cx="2945862" cy="49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6" tIns="45703" rIns="91406" bIns="45703" numCol="1" anchor="b" anchorCtr="0" compatLnSpc="1">
            <a:prstTxWarp prst="textNoShape">
              <a:avLst/>
            </a:prstTxWarp>
          </a:bodyPr>
          <a:lstStyle>
            <a:lvl1pPr algn="r" defTabSz="91430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pitchFamily="34" charset="0"/>
              </a:defRPr>
            </a:lvl1pPr>
          </a:lstStyle>
          <a:p>
            <a:fld id="{23C51D06-E976-4C1E-9273-5D390AFD679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36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5862" cy="49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35" tIns="46568" rIns="93135" bIns="46568" numCol="1" anchor="t" anchorCtr="0" compatLnSpc="1">
            <a:prstTxWarp prst="textNoShape">
              <a:avLst/>
            </a:prstTxWarp>
          </a:bodyPr>
          <a:lstStyle>
            <a:lvl1pPr defTabSz="931155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pitchFamily="34" charset="0"/>
              </a:defRPr>
            </a:lvl1pPr>
          </a:lstStyle>
          <a:p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5" y="2"/>
            <a:ext cx="2945862" cy="49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35" tIns="46568" rIns="93135" bIns="46568" numCol="1" anchor="t" anchorCtr="0" compatLnSpc="1">
            <a:prstTxWarp prst="textNoShape">
              <a:avLst/>
            </a:prstTxWarp>
          </a:bodyPr>
          <a:lstStyle>
            <a:lvl1pPr algn="r" defTabSz="931155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pitchFamily="34" charset="0"/>
              </a:defRPr>
            </a:lvl1pPr>
          </a:lstStyle>
          <a:p>
            <a:endParaRPr lang="ru-RU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6763" y="742950"/>
            <a:ext cx="526415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984" y="4716194"/>
            <a:ext cx="5435708" cy="446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35" tIns="46568" rIns="93135" bIns="465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35" tIns="46568" rIns="93135" bIns="46568" numCol="1" anchor="b" anchorCtr="0" compatLnSpc="1">
            <a:prstTxWarp prst="textNoShape">
              <a:avLst/>
            </a:prstTxWarp>
          </a:bodyPr>
          <a:lstStyle>
            <a:lvl1pPr defTabSz="931155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pitchFamily="34" charset="0"/>
              </a:defRPr>
            </a:lvl1pPr>
          </a:lstStyle>
          <a:p>
            <a:endParaRPr lang="ru-RU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5" y="9427766"/>
            <a:ext cx="294586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35" tIns="46568" rIns="93135" bIns="46568" numCol="1" anchor="b" anchorCtr="0" compatLnSpc="1">
            <a:prstTxWarp prst="textNoShape">
              <a:avLst/>
            </a:prstTxWarp>
          </a:bodyPr>
          <a:lstStyle>
            <a:lvl1pPr algn="r" defTabSz="931155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pitchFamily="34" charset="0"/>
              </a:defRPr>
            </a:lvl1pPr>
          </a:lstStyle>
          <a:p>
            <a:fld id="{B9854E13-6D1D-4D77-BFD6-D421C1083F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6953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369" kern="1200">
        <a:solidFill>
          <a:schemeClr val="tx1"/>
        </a:solidFill>
        <a:latin typeface="Arial" charset="0"/>
        <a:ea typeface="+mn-ea"/>
        <a:cs typeface="+mn-cs"/>
      </a:defRPr>
    </a:lvl1pPr>
    <a:lvl2pPr marL="521437" algn="l" rtl="0" eaLnBrk="0" fontAlgn="base" hangingPunct="0">
      <a:spcBef>
        <a:spcPct val="30000"/>
      </a:spcBef>
      <a:spcAft>
        <a:spcPct val="0"/>
      </a:spcAft>
      <a:defRPr sz="1369" kern="1200">
        <a:solidFill>
          <a:schemeClr val="tx1"/>
        </a:solidFill>
        <a:latin typeface="Arial" charset="0"/>
        <a:ea typeface="+mn-ea"/>
        <a:cs typeface="+mn-cs"/>
      </a:defRPr>
    </a:lvl2pPr>
    <a:lvl3pPr marL="1042873" algn="l" rtl="0" eaLnBrk="0" fontAlgn="base" hangingPunct="0">
      <a:spcBef>
        <a:spcPct val="30000"/>
      </a:spcBef>
      <a:spcAft>
        <a:spcPct val="0"/>
      </a:spcAft>
      <a:defRPr sz="1369" kern="1200">
        <a:solidFill>
          <a:schemeClr val="tx1"/>
        </a:solidFill>
        <a:latin typeface="Arial" charset="0"/>
        <a:ea typeface="+mn-ea"/>
        <a:cs typeface="+mn-cs"/>
      </a:defRPr>
    </a:lvl3pPr>
    <a:lvl4pPr marL="1564310" algn="l" rtl="0" eaLnBrk="0" fontAlgn="base" hangingPunct="0">
      <a:spcBef>
        <a:spcPct val="30000"/>
      </a:spcBef>
      <a:spcAft>
        <a:spcPct val="0"/>
      </a:spcAft>
      <a:defRPr sz="1369" kern="1200">
        <a:solidFill>
          <a:schemeClr val="tx1"/>
        </a:solidFill>
        <a:latin typeface="Arial" charset="0"/>
        <a:ea typeface="+mn-ea"/>
        <a:cs typeface="+mn-cs"/>
      </a:defRPr>
    </a:lvl4pPr>
    <a:lvl5pPr marL="2085746" algn="l" rtl="0" eaLnBrk="0" fontAlgn="base" hangingPunct="0">
      <a:spcBef>
        <a:spcPct val="30000"/>
      </a:spcBef>
      <a:spcAft>
        <a:spcPct val="0"/>
      </a:spcAft>
      <a:defRPr sz="1369" kern="1200">
        <a:solidFill>
          <a:schemeClr val="tx1"/>
        </a:solidFill>
        <a:latin typeface="Arial" charset="0"/>
        <a:ea typeface="+mn-ea"/>
        <a:cs typeface="+mn-cs"/>
      </a:defRPr>
    </a:lvl5pPr>
    <a:lvl6pPr marL="260718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513" y="236538"/>
            <a:ext cx="6577012" cy="4651375"/>
          </a:xfrm>
          <a:ln/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885" y="5059040"/>
            <a:ext cx="5435708" cy="4466755"/>
          </a:xfrm>
        </p:spPr>
        <p:txBody>
          <a:bodyPr/>
          <a:lstStyle/>
          <a:p>
            <a:pPr marL="228534" indent="-228534">
              <a:buAutoNum type="arabicPeriod"/>
            </a:pPr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62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54E13-6D1D-4D77-BFD6-D421C1083F6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531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54E13-6D1D-4D77-BFD6-D421C1083F6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531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54E13-6D1D-4D77-BFD6-D421C1083F6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531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54E13-6D1D-4D77-BFD6-D421C1083F6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531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54E13-6D1D-4D77-BFD6-D421C1083F6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531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54E13-6D1D-4D77-BFD6-D421C1083F6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531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513" y="236538"/>
            <a:ext cx="6577012" cy="4651375"/>
          </a:xfrm>
          <a:ln/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885" y="5059040"/>
            <a:ext cx="5435708" cy="4466755"/>
          </a:xfrm>
        </p:spPr>
        <p:txBody>
          <a:bodyPr/>
          <a:lstStyle/>
          <a:p>
            <a:pPr marL="228534" indent="-228534">
              <a:buAutoNum type="arabicPeriod"/>
            </a:pPr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62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http://www.tmkgroup.ru/_Illustrations/top3_eng.gif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http://www.tmkgroup.ru/_Illustrations/top3_eng.gif"/>
          <p:cNvPicPr>
            <a:picLocks noChangeAspect="1" noChangeArrowheads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9"/>
          <a:stretch>
            <a:fillRect/>
          </a:stretch>
        </p:blipFill>
        <p:spPr bwMode="auto">
          <a:xfrm>
            <a:off x="5345906" y="0"/>
            <a:ext cx="5345907" cy="10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3772" y="5207777"/>
            <a:ext cx="7484269" cy="92746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GB" noProof="0" smtClean="0"/>
          </a:p>
        </p:txBody>
      </p:sp>
      <p:pic>
        <p:nvPicPr>
          <p:cNvPr id="225284" name="Picture 4" descr="http://www.tmkgroup.ru/_Illustrations/top3_eng.gif"/>
          <p:cNvPicPr>
            <a:picLocks noChangeAspect="1" noChangeArrowheads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54279"/>
          <a:stretch>
            <a:fillRect/>
          </a:stretch>
        </p:blipFill>
        <p:spPr bwMode="auto">
          <a:xfrm>
            <a:off x="1136006" y="0"/>
            <a:ext cx="4237745" cy="10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76842" y="4096575"/>
            <a:ext cx="8336274" cy="1063954"/>
          </a:xfrm>
        </p:spPr>
        <p:txBody>
          <a:bodyPr/>
          <a:lstStyle>
            <a:lvl1pPr algn="ctr">
              <a:defRPr sz="3086">
                <a:solidFill>
                  <a:srgbClr val="D86C00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GB" noProof="0" smtClean="0"/>
          </a:p>
        </p:txBody>
      </p:sp>
      <p:pic>
        <p:nvPicPr>
          <p:cNvPr id="225286" name="Picture 6" descr="TMKe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"/>
          <a:stretch>
            <a:fillRect/>
          </a:stretch>
        </p:blipFill>
        <p:spPr bwMode="auto">
          <a:xfrm>
            <a:off x="0" y="0"/>
            <a:ext cx="1136005" cy="106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CE4442-EF87-49CA-83AE-5B1A30E9727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363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306574" y="48998"/>
            <a:ext cx="2388951" cy="650972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36006" y="48998"/>
            <a:ext cx="6992372" cy="6509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A6480D-C2FC-4ACE-93BA-0D5B53BA469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512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886" y="2348400"/>
            <a:ext cx="908804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772" y="4283816"/>
            <a:ext cx="7484269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2931F-AE9C-4EC4-870B-DBC86B85F39D}" type="datetime1">
              <a:rPr lang="ru-RU"/>
              <a:pPr>
                <a:defRPr/>
              </a:pPr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C36531-2808-4853-AF1A-B11FC7B0E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56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FE106-63FA-4C41-BFCE-FBBD6A494842}" type="datetime1">
              <a:rPr lang="ru-RU"/>
              <a:pPr>
                <a:defRPr/>
              </a:pPr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25F9D3-CDC9-4B25-99F8-F501AE92FD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774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80" y="4857792"/>
            <a:ext cx="908804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80" y="3204114"/>
            <a:ext cx="908804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923AC-1991-4835-98AB-5479BF53921E}" type="datetime1">
              <a:rPr lang="ru-RU"/>
              <a:pPr>
                <a:defRPr/>
              </a:pPr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F9A59F-0BFB-4FBF-982A-9FD6244BC0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492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591" y="1763925"/>
            <a:ext cx="4722217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5005" y="1763925"/>
            <a:ext cx="4722217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88222-62D6-4BB6-B72D-2F5E7C5B0A1E}" type="datetime1">
              <a:rPr lang="ru-RU"/>
              <a:pPr>
                <a:defRPr/>
              </a:pPr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B26F02-3AD1-40F3-915A-743E8C2D67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79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591" y="1692178"/>
            <a:ext cx="4724074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1293" y="1692178"/>
            <a:ext cx="4725930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1293" y="2397397"/>
            <a:ext cx="4725930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E96B5-890A-4136-BDC6-FA94023C708F}" type="datetime1">
              <a:rPr lang="ru-RU"/>
              <a:pPr>
                <a:defRPr/>
              </a:pPr>
              <a:t>28.06.2017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46DBBF-9E2A-4021-86D6-DC35532A6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632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533C-B174-4C8A-B4CF-790F1DE67E76}" type="datetime1">
              <a:rPr lang="ru-RU"/>
              <a:pPr>
                <a:defRPr/>
              </a:pPr>
              <a:t>28.06.2017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DD0D9D-4F67-4CAF-9468-A774E05087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462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05559-3A65-4A3E-8F8B-9E8CD627532F}" type="datetime1">
              <a:rPr lang="ru-RU"/>
              <a:pPr>
                <a:defRPr/>
              </a:pPr>
              <a:t>28.06.2017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7D99E1-6EE1-464E-96BA-BEA3E26574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726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91" y="300987"/>
            <a:ext cx="3517533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202" y="300988"/>
            <a:ext cx="5977020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591" y="1581933"/>
            <a:ext cx="3517533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28709-F80B-4D80-8F43-5EE67A3405FB}" type="datetime1">
              <a:rPr lang="ru-RU"/>
              <a:pPr>
                <a:defRPr/>
              </a:pPr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759282-8B67-4D11-976C-D2F996EED7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38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6A2A65-8351-46D5-83BB-DFFEA658ED2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309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670" y="5291772"/>
            <a:ext cx="6415088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722EF-0121-4B03-B007-8A0E22E447CB}" type="datetime1">
              <a:rPr lang="ru-RU"/>
              <a:pPr>
                <a:defRPr/>
              </a:pPr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407F1C-ED19-4E68-B62C-97213C64B6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879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4E7D5-97D9-4308-8B03-9ACF1B8DA29A}" type="datetime1">
              <a:rPr lang="ru-RU"/>
              <a:pPr>
                <a:defRPr/>
              </a:pPr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94F01B-EB3F-42EF-896C-214A73837F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236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1564" y="302738"/>
            <a:ext cx="2405658" cy="64502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591" y="302738"/>
            <a:ext cx="7038777" cy="645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CFB34-55EA-4A20-BE20-75748D0A075A}" type="datetime1">
              <a:rPr lang="ru-RU"/>
              <a:pPr>
                <a:defRPr/>
              </a:pPr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ACC879-6059-423F-A909-9FE1315505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06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80" y="4857792"/>
            <a:ext cx="908804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80" y="3204114"/>
            <a:ext cx="908804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E73110-B274-4605-AB12-A466DC8609A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58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69654" y="1478687"/>
            <a:ext cx="4289719" cy="5080031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37569" y="1478687"/>
            <a:ext cx="4289718" cy="5080031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237FE2-B7AD-424C-84D8-5F15F88FD72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035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591" y="1692178"/>
            <a:ext cx="4724074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1293" y="1692178"/>
            <a:ext cx="4725930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1293" y="2397397"/>
            <a:ext cx="4725930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EAE1DD-8EE6-46E2-AD87-C7876ADA66B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75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CA34EA-29F7-488F-AB2C-6A2206483A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99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079E0D-94E0-49B1-A8A8-87C3753FABC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91" y="300987"/>
            <a:ext cx="3517533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202" y="300988"/>
            <a:ext cx="5977020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591" y="1581933"/>
            <a:ext cx="3517533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96159D-EB0D-4B23-A101-AB10213DE3F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347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670" y="5291772"/>
            <a:ext cx="6415088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82520F2-0181-4D34-BECF-09FABCB7975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188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http://www.tmkgroup.ru/_Illustrations/top3_eng.gif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69654" y="1478687"/>
            <a:ext cx="8757634" cy="508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 smtClean="0"/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51329" y="7223689"/>
            <a:ext cx="2494756" cy="21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992" b="0">
                <a:effectLst/>
                <a:latin typeface="+mn-lt"/>
              </a:defRPr>
            </a:lvl1pPr>
          </a:lstStyle>
          <a:p>
            <a:fld id="{7BD6871D-1A9C-4236-8630-FDBCAE4B1042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224260" name="Picture 4" descr="http://www.tmkgroup.ru/_Illustrations/top3_eng.gif"/>
          <p:cNvPicPr>
            <a:picLocks noChangeAspect="1" noChangeArrowheads="1"/>
          </p:cNvPicPr>
          <p:nvPr/>
        </p:nvPicPr>
        <p:blipFill>
          <a:blip r:embed="rId14" r:link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9"/>
          <a:stretch>
            <a:fillRect/>
          </a:stretch>
        </p:blipFill>
        <p:spPr bwMode="auto">
          <a:xfrm rot="16200000">
            <a:off x="-1469572" y="4946674"/>
            <a:ext cx="4082574" cy="114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1" name="Picture 5" descr="http://www.tmkgroup.ru/_Illustrations/top3_eng.gif"/>
          <p:cNvPicPr>
            <a:picLocks noChangeAspect="1" noChangeArrowheads="1"/>
          </p:cNvPicPr>
          <p:nvPr/>
        </p:nvPicPr>
        <p:blipFill>
          <a:blip r:embed="rId14" r:link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54279"/>
          <a:stretch>
            <a:fillRect/>
          </a:stretch>
        </p:blipFill>
        <p:spPr bwMode="auto">
          <a:xfrm rot="16200000">
            <a:off x="-961219" y="1407450"/>
            <a:ext cx="3065868" cy="114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136006" y="48999"/>
            <a:ext cx="9559520" cy="105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GB" smtClean="0"/>
          </a:p>
        </p:txBody>
      </p:sp>
      <p:grpSp>
        <p:nvGrpSpPr>
          <p:cNvPr id="224263" name="Group 7"/>
          <p:cNvGrpSpPr>
            <a:grpSpLocks/>
          </p:cNvGrpSpPr>
          <p:nvPr/>
        </p:nvGrpSpPr>
        <p:grpSpPr bwMode="auto">
          <a:xfrm>
            <a:off x="1137862" y="1060454"/>
            <a:ext cx="9011936" cy="237990"/>
            <a:chOff x="607" y="588"/>
            <a:chExt cx="4717" cy="136"/>
          </a:xfrm>
        </p:grpSpPr>
        <p:sp>
          <p:nvSpPr>
            <p:cNvPr id="224264" name="AutoShape 8"/>
            <p:cNvSpPr>
              <a:spLocks noChangeArrowheads="1"/>
            </p:cNvSpPr>
            <p:nvPr/>
          </p:nvSpPr>
          <p:spPr bwMode="gray">
            <a:xfrm flipH="1">
              <a:off x="607" y="588"/>
              <a:ext cx="4474" cy="135"/>
            </a:xfrm>
            <a:prstGeom prst="roundRect">
              <a:avLst>
                <a:gd name="adj" fmla="val 0"/>
              </a:avLst>
            </a:prstGeom>
            <a:solidFill>
              <a:srgbClr val="FF99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58"/>
            </a:p>
          </p:txBody>
        </p:sp>
        <p:sp>
          <p:nvSpPr>
            <p:cNvPr id="224265" name="AutoShape 9"/>
            <p:cNvSpPr>
              <a:spLocks noChangeArrowheads="1"/>
            </p:cNvSpPr>
            <p:nvPr/>
          </p:nvSpPr>
          <p:spPr bwMode="gray">
            <a:xfrm>
              <a:off x="5072" y="588"/>
              <a:ext cx="252" cy="136"/>
            </a:xfrm>
            <a:prstGeom prst="flowChartDelay">
              <a:avLst/>
            </a:prstGeom>
            <a:solidFill>
              <a:srgbClr val="FF99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58"/>
            </a:p>
          </p:txBody>
        </p:sp>
      </p:grpSp>
      <p:pic>
        <p:nvPicPr>
          <p:cNvPr id="224266" name="Picture 10" descr="TMKe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"/>
          <a:stretch>
            <a:fillRect/>
          </a:stretch>
        </p:blipFill>
        <p:spPr bwMode="auto">
          <a:xfrm>
            <a:off x="0" y="0"/>
            <a:ext cx="1136005" cy="106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646" b="1">
          <a:solidFill>
            <a:srgbClr val="FF9933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46" b="1">
          <a:solidFill>
            <a:srgbClr val="FF9933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46" b="1">
          <a:solidFill>
            <a:srgbClr val="FF9933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46" b="1">
          <a:solidFill>
            <a:srgbClr val="FF9933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46" b="1">
          <a:solidFill>
            <a:srgbClr val="FF9933"/>
          </a:solidFill>
          <a:latin typeface="Arial" pitchFamily="34" charset="0"/>
        </a:defRPr>
      </a:lvl5pPr>
      <a:lvl6pPr marL="503972" algn="l" rtl="0" eaLnBrk="1" fontAlgn="base" hangingPunct="1">
        <a:spcBef>
          <a:spcPct val="0"/>
        </a:spcBef>
        <a:spcAft>
          <a:spcPct val="0"/>
        </a:spcAft>
        <a:defRPr sz="2646" b="1">
          <a:solidFill>
            <a:srgbClr val="FF9933"/>
          </a:solidFill>
          <a:latin typeface="Arial" pitchFamily="34" charset="0"/>
        </a:defRPr>
      </a:lvl6pPr>
      <a:lvl7pPr marL="1007943" algn="l" rtl="0" eaLnBrk="1" fontAlgn="base" hangingPunct="1">
        <a:spcBef>
          <a:spcPct val="0"/>
        </a:spcBef>
        <a:spcAft>
          <a:spcPct val="0"/>
        </a:spcAft>
        <a:defRPr sz="2646" b="1">
          <a:solidFill>
            <a:srgbClr val="FF9933"/>
          </a:solidFill>
          <a:latin typeface="Arial" pitchFamily="34" charset="0"/>
        </a:defRPr>
      </a:lvl7pPr>
      <a:lvl8pPr marL="1511915" algn="l" rtl="0" eaLnBrk="1" fontAlgn="base" hangingPunct="1">
        <a:spcBef>
          <a:spcPct val="0"/>
        </a:spcBef>
        <a:spcAft>
          <a:spcPct val="0"/>
        </a:spcAft>
        <a:defRPr sz="2646" b="1">
          <a:solidFill>
            <a:srgbClr val="FF9933"/>
          </a:solidFill>
          <a:latin typeface="Arial" pitchFamily="34" charset="0"/>
        </a:defRPr>
      </a:lvl8pPr>
      <a:lvl9pPr marL="2015886" algn="l" rtl="0" eaLnBrk="1" fontAlgn="base" hangingPunct="1">
        <a:spcBef>
          <a:spcPct val="0"/>
        </a:spcBef>
        <a:spcAft>
          <a:spcPct val="0"/>
        </a:spcAft>
        <a:defRPr sz="2646" b="1">
          <a:solidFill>
            <a:srgbClr val="FF9933"/>
          </a:solidFill>
          <a:latin typeface="Arial" pitchFamily="34" charset="0"/>
        </a:defRPr>
      </a:lvl9pPr>
    </p:titleStyle>
    <p:bodyStyle>
      <a:lvl1pPr marL="293983" indent="-293983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Font typeface="Wingdings" pitchFamily="2" charset="2"/>
        <a:buChar char="§"/>
        <a:defRPr sz="1323">
          <a:solidFill>
            <a:schemeClr val="tx1"/>
          </a:solidFill>
          <a:latin typeface="+mn-lt"/>
          <a:ea typeface="+mn-ea"/>
          <a:cs typeface="+mn-cs"/>
        </a:defRPr>
      </a:lvl1pPr>
      <a:lvl2pPr marL="577467" indent="-281735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–"/>
        <a:defRPr sz="1323">
          <a:solidFill>
            <a:schemeClr val="tx1"/>
          </a:solidFill>
          <a:latin typeface="+mn-lt"/>
        </a:defRPr>
      </a:lvl2pPr>
      <a:lvl3pPr marL="892450" indent="-313233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•"/>
        <a:defRPr sz="1323">
          <a:solidFill>
            <a:schemeClr val="tx1"/>
          </a:solidFill>
          <a:latin typeface="+mn-lt"/>
        </a:defRPr>
      </a:lvl3pPr>
      <a:lvl4pPr marL="1165434" indent="-271235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–"/>
        <a:defRPr sz="1323">
          <a:solidFill>
            <a:schemeClr val="tx1"/>
          </a:solidFill>
          <a:latin typeface="+mn-lt"/>
        </a:defRPr>
      </a:lvl4pPr>
      <a:lvl5pPr marL="1469917" indent="-302733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»"/>
        <a:defRPr sz="1323">
          <a:solidFill>
            <a:schemeClr val="tx1"/>
          </a:solidFill>
          <a:latin typeface="+mn-lt"/>
        </a:defRPr>
      </a:lvl5pPr>
      <a:lvl6pPr marL="1973889" indent="-302733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»"/>
        <a:defRPr sz="1323">
          <a:solidFill>
            <a:schemeClr val="tx1"/>
          </a:solidFill>
          <a:latin typeface="+mn-lt"/>
        </a:defRPr>
      </a:lvl6pPr>
      <a:lvl7pPr marL="2477860" indent="-302733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»"/>
        <a:defRPr sz="1323">
          <a:solidFill>
            <a:schemeClr val="tx1"/>
          </a:solidFill>
          <a:latin typeface="+mn-lt"/>
        </a:defRPr>
      </a:lvl7pPr>
      <a:lvl8pPr marL="2981832" indent="-302733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»"/>
        <a:defRPr sz="1323">
          <a:solidFill>
            <a:schemeClr val="tx1"/>
          </a:solidFill>
          <a:latin typeface="+mn-lt"/>
        </a:defRPr>
      </a:lvl8pPr>
      <a:lvl9pPr marL="3485803" indent="-302733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»"/>
        <a:defRPr sz="1323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4591" y="302737"/>
            <a:ext cx="9622632" cy="125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591" y="1763925"/>
            <a:ext cx="9622632" cy="498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4591" y="6884204"/>
            <a:ext cx="249475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543" b="0" smtClean="0">
                <a:effectLst/>
                <a:latin typeface="+mn-lt"/>
              </a:defRPr>
            </a:lvl1pPr>
          </a:lstStyle>
          <a:p>
            <a:pPr>
              <a:defRPr/>
            </a:pPr>
            <a:fld id="{FCB6B9FC-7A97-4897-938E-D416B5570866}" type="datetime1">
              <a:rPr lang="ru-RU"/>
              <a:pPr>
                <a:defRPr/>
              </a:pPr>
              <a:t>28.06.2017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3036" y="6884204"/>
            <a:ext cx="3385741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543" b="0" smtClean="0"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2466" y="6884204"/>
            <a:ext cx="249475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543" b="0">
                <a:effectLst/>
                <a:latin typeface="+mn-lt"/>
              </a:defRPr>
            </a:lvl1pPr>
          </a:lstStyle>
          <a:p>
            <a:pPr>
              <a:defRPr/>
            </a:pPr>
            <a:fld id="{AECB51FF-5631-41C6-A517-91EB2D1B65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pitchFamily="34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pitchFamily="34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pitchFamily="34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pitchFamily="34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pitchFamily="34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eg"/><Relationship Id="rId5" Type="http://schemas.microsoft.com/office/2007/relationships/hdphoto" Target="../media/hdphoto19.wdp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microsoft.com/office/2007/relationships/hdphoto" Target="../media/hdphoto25.wdp"/><Relationship Id="rId3" Type="http://schemas.microsoft.com/office/2007/relationships/hdphoto" Target="../media/hdphoto20.wdp"/><Relationship Id="rId7" Type="http://schemas.microsoft.com/office/2007/relationships/hdphoto" Target="../media/hdphoto22.wdp"/><Relationship Id="rId12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jpeg"/><Relationship Id="rId11" Type="http://schemas.microsoft.com/office/2007/relationships/hdphoto" Target="../media/hdphoto24.wdp"/><Relationship Id="rId5" Type="http://schemas.microsoft.com/office/2007/relationships/hdphoto" Target="../media/hdphoto21.wdp"/><Relationship Id="rId10" Type="http://schemas.openxmlformats.org/officeDocument/2006/relationships/image" Target="../media/image39.jpeg"/><Relationship Id="rId4" Type="http://schemas.openxmlformats.org/officeDocument/2006/relationships/image" Target="../media/image36.jpeg"/><Relationship Id="rId9" Type="http://schemas.microsoft.com/office/2007/relationships/hdphoto" Target="../media/hdphoto2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26.wdp"/><Relationship Id="rId7" Type="http://schemas.microsoft.com/office/2007/relationships/hdphoto" Target="../media/hdphoto28.wdp"/><Relationship Id="rId12" Type="http://schemas.microsoft.com/office/2007/relationships/hdphoto" Target="../media/hdphoto30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eg"/><Relationship Id="rId11" Type="http://schemas.openxmlformats.org/officeDocument/2006/relationships/image" Target="../media/image46.jpeg"/><Relationship Id="rId5" Type="http://schemas.microsoft.com/office/2007/relationships/hdphoto" Target="../media/hdphoto27.wdp"/><Relationship Id="rId10" Type="http://schemas.openxmlformats.org/officeDocument/2006/relationships/image" Target="../media/image45.jpeg"/><Relationship Id="rId4" Type="http://schemas.openxmlformats.org/officeDocument/2006/relationships/image" Target="../media/image42.jpeg"/><Relationship Id="rId9" Type="http://schemas.microsoft.com/office/2007/relationships/hdphoto" Target="../media/hdphoto2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eg"/><Relationship Id="rId5" Type="http://schemas.microsoft.com/office/2007/relationships/hdphoto" Target="../media/hdphoto31.wdp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jpeg"/><Relationship Id="rId10" Type="http://schemas.openxmlformats.org/officeDocument/2006/relationships/image" Target="../media/image10.jpe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microsoft.com/office/2007/relationships/hdphoto" Target="../media/hdphoto6.wdp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12" Type="http://schemas.microsoft.com/office/2007/relationships/hdphoto" Target="../media/hdphoto11.wdp"/><Relationship Id="rId2" Type="http://schemas.openxmlformats.org/officeDocument/2006/relationships/notesSlide" Target="../notesSlides/notesSlide4.xml"/><Relationship Id="rId16" Type="http://schemas.microsoft.com/office/2007/relationships/hdphoto" Target="../media/hdphoto13.wdp"/><Relationship Id="rId1" Type="http://schemas.openxmlformats.org/officeDocument/2006/relationships/slideLayout" Target="../slideLayouts/slideLayout15.xml"/><Relationship Id="rId6" Type="http://schemas.microsoft.com/office/2007/relationships/hdphoto" Target="../media/hdphoto8.wdp"/><Relationship Id="rId11" Type="http://schemas.openxmlformats.org/officeDocument/2006/relationships/image" Target="../media/image22.jpeg"/><Relationship Id="rId5" Type="http://schemas.openxmlformats.org/officeDocument/2006/relationships/image" Target="../media/image19.jpeg"/><Relationship Id="rId15" Type="http://schemas.openxmlformats.org/officeDocument/2006/relationships/image" Target="../media/image24.jpe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1.jpeg"/><Relationship Id="rId14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5.wdp"/><Relationship Id="rId5" Type="http://schemas.openxmlformats.org/officeDocument/2006/relationships/image" Target="../media/image26.jpe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2193" y="2123607"/>
            <a:ext cx="8590086" cy="239118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dirty="0" smtClean="0">
                <a:solidFill>
                  <a:srgbClr val="FF6600"/>
                </a:solidFill>
                <a:effectLst/>
                <a:latin typeface="+mj-lt"/>
              </a:rPr>
              <a:t>Презентация к </a:t>
            </a:r>
            <a:r>
              <a:rPr lang="ru-RU" altLang="ru-RU" sz="3200" dirty="0" smtClean="0">
                <a:solidFill>
                  <a:srgbClr val="FF6600"/>
                </a:solidFill>
                <a:effectLst/>
                <a:latin typeface="+mj-lt"/>
              </a:rPr>
              <a:t>выездному совещанию технической инспекции труда Свердловского обкома ГМПР</a:t>
            </a:r>
            <a:endParaRPr lang="ru-RU" altLang="ru-RU" sz="3200" dirty="0">
              <a:solidFill>
                <a:srgbClr val="FF6600"/>
              </a:solidFill>
              <a:effectLst/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216" y="5862458"/>
            <a:ext cx="9975985" cy="1697217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400" b="0" dirty="0" smtClean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Василий Александрович Никифоров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400" b="0" dirty="0" smtClean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Начальник отдела ОТиПБ </a:t>
            </a:r>
            <a:endParaRPr lang="en-US" altLang="ru-RU" sz="2400" b="0" dirty="0" smtClean="0">
              <a:solidFill>
                <a:schemeClr val="bg1">
                  <a:lumMod val="50000"/>
                </a:schemeClr>
              </a:solidFill>
              <a:effectLst/>
              <a:latin typeface="+mj-lt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endParaRPr lang="ru-RU" altLang="ru-RU" sz="1800" b="0" dirty="0" smtClean="0">
              <a:solidFill>
                <a:schemeClr val="bg1">
                  <a:lumMod val="50000"/>
                </a:schemeClr>
              </a:solidFill>
              <a:effectLst/>
              <a:latin typeface="+mj-lt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altLang="ru-RU" sz="1800" b="0" dirty="0" smtClean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г. Полевской, </a:t>
            </a:r>
            <a:r>
              <a:rPr lang="ru-RU" altLang="ru-RU" sz="1800" b="0" dirty="0" smtClean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29.06.2017</a:t>
            </a:r>
            <a:endParaRPr lang="ru-RU" altLang="ru-RU" sz="1800" b="0" dirty="0">
              <a:solidFill>
                <a:schemeClr val="bg1">
                  <a:lumMod val="50000"/>
                </a:schemeClr>
              </a:solidFill>
              <a:effectLst/>
              <a:latin typeface="+mj-lt"/>
            </a:endParaRPr>
          </a:p>
        </p:txBody>
      </p:sp>
      <p:pic>
        <p:nvPicPr>
          <p:cNvPr id="1026" name="Picture 2" descr="ПАО СТЗ_Эмблема ООТиПБ_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0" b="18605"/>
          <a:stretch>
            <a:fillRect/>
          </a:stretch>
        </p:blipFill>
        <p:spPr bwMode="auto">
          <a:xfrm>
            <a:off x="8731566" y="107327"/>
            <a:ext cx="1810339" cy="101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339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0913" y="7244862"/>
            <a:ext cx="2609534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200" b="0" kern="0" dirty="0" smtClean="0">
                <a:solidFill>
                  <a:srgbClr val="FF0000"/>
                </a:solidFill>
                <a:effectLst/>
              </a:rPr>
              <a:t>Для служебного пользования</a:t>
            </a:r>
            <a:endParaRPr lang="ru-RU" sz="1200" b="0" kern="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9594496" y="7164307"/>
            <a:ext cx="1080150" cy="39242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800" b="0" kern="0" dirty="0" smtClean="0">
                <a:effectLst/>
              </a:rPr>
              <a:t>слайд </a:t>
            </a:r>
            <a:r>
              <a:rPr lang="ru-RU" sz="1800" b="0" kern="0" dirty="0" smtClean="0">
                <a:effectLst/>
              </a:rPr>
              <a:t>9</a:t>
            </a:r>
            <a:endParaRPr lang="ru-RU" sz="1800" b="0" kern="0" dirty="0">
              <a:effectLst/>
              <a:latin typeface="+mn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95637" y="323357"/>
            <a:ext cx="9274810" cy="461086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2400" b="0" dirty="0">
                <a:effectLst/>
              </a:rPr>
              <a:t>Мероприятия по улучшению условий труда</a:t>
            </a:r>
            <a:endParaRPr lang="ru-RU" sz="2400" b="0" kern="0" dirty="0">
              <a:effectLst/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3246" y="6156167"/>
            <a:ext cx="9541323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0" dirty="0" smtClean="0">
                <a:effectLst/>
                <a:latin typeface="+mj-lt"/>
              </a:rPr>
              <a:t>В 2017 году запланировано 42 мероприятия с ориентировочными затратами </a:t>
            </a:r>
            <a:r>
              <a:rPr lang="en-US" sz="1800" b="0" dirty="0" smtClean="0">
                <a:effectLst/>
                <a:latin typeface="+mj-lt"/>
              </a:rPr>
              <a:t>                   </a:t>
            </a:r>
            <a:r>
              <a:rPr lang="ru-RU" sz="1800" b="0" dirty="0" smtClean="0">
                <a:solidFill>
                  <a:srgbClr val="FF0000"/>
                </a:solidFill>
                <a:effectLst/>
                <a:latin typeface="+mj-lt"/>
              </a:rPr>
              <a:t>29839</a:t>
            </a:r>
            <a:r>
              <a:rPr lang="ru-RU" sz="1800" b="0" dirty="0" smtClean="0">
                <a:effectLst/>
                <a:latin typeface="+mj-lt"/>
              </a:rPr>
              <a:t> тыс. рублей и улучшением условий труда для 1200 человек</a:t>
            </a:r>
            <a:r>
              <a:rPr lang="ru-RU" sz="1800" b="0" dirty="0">
                <a:effectLst/>
                <a:latin typeface="+mj-lt"/>
              </a:rPr>
              <a:t>, в том числе </a:t>
            </a:r>
            <a:r>
              <a:rPr lang="ru-RU" sz="1800" b="0" dirty="0" smtClean="0">
                <a:effectLst/>
                <a:latin typeface="+mj-lt"/>
              </a:rPr>
              <a:t>358 женщин.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9958206"/>
              </p:ext>
            </p:extLst>
          </p:nvPr>
        </p:nvGraphicFramePr>
        <p:xfrm>
          <a:off x="233196" y="899437"/>
          <a:ext cx="10153409" cy="5256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042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0913" y="7244862"/>
            <a:ext cx="2609534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200" b="0" kern="0" dirty="0" smtClean="0">
                <a:solidFill>
                  <a:srgbClr val="FF0000"/>
                </a:solidFill>
                <a:effectLst/>
              </a:rPr>
              <a:t>Для служебного пользования</a:t>
            </a:r>
            <a:endParaRPr lang="ru-RU" sz="1200" b="0" kern="0" dirty="0">
              <a:solidFill>
                <a:srgbClr val="FF0000"/>
              </a:solidFill>
              <a:effectLst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95637" y="323357"/>
            <a:ext cx="9274810" cy="461086"/>
          </a:xfrm>
          <a:prstGeom prst="rect">
            <a:avLst/>
          </a:prstGeom>
          <a:noFill/>
          <a:ln>
            <a:noFill/>
            <a:prstDash val="dash"/>
          </a:ln>
          <a:extLst/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2400" b="0" dirty="0" smtClean="0">
                <a:effectLst/>
              </a:rPr>
              <a:t>Затраты на молоко и средства индивидуальной защиты</a:t>
            </a:r>
            <a:endParaRPr lang="ru-RU" sz="2400" b="0" kern="0" dirty="0">
              <a:effectLst/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441359"/>
              </p:ext>
            </p:extLst>
          </p:nvPr>
        </p:nvGraphicFramePr>
        <p:xfrm>
          <a:off x="535156" y="1403507"/>
          <a:ext cx="9649340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631"/>
                <a:gridCol w="3987039"/>
                <a:gridCol w="2412335"/>
                <a:gridCol w="2412335"/>
              </a:tblGrid>
              <a:tr h="28766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6600"/>
                          </a:solidFill>
                        </a:rPr>
                        <a:t>№ </a:t>
                      </a:r>
                    </a:p>
                    <a:p>
                      <a:pPr algn="ctr"/>
                      <a:r>
                        <a:rPr lang="ru-RU" sz="2400" dirty="0" smtClean="0">
                          <a:solidFill>
                            <a:srgbClr val="FF6600"/>
                          </a:solidFill>
                        </a:rPr>
                        <a:t>п/п</a:t>
                      </a:r>
                      <a:endParaRPr lang="ru-RU" sz="2400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6600"/>
                          </a:solidFill>
                        </a:rPr>
                        <a:t>Показатель</a:t>
                      </a:r>
                      <a:endParaRPr lang="ru-RU" sz="2400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rgbClr val="FF6600"/>
                          </a:solidFill>
                        </a:rPr>
                        <a:t>3 мес. </a:t>
                      </a:r>
                      <a:r>
                        <a:rPr lang="ru-RU" sz="2400" dirty="0" smtClean="0">
                          <a:solidFill>
                            <a:srgbClr val="FF6600"/>
                          </a:solidFill>
                        </a:rPr>
                        <a:t>2017 </a:t>
                      </a:r>
                      <a:r>
                        <a:rPr lang="ru-RU" sz="2400" b="1" kern="1200" dirty="0" smtClean="0">
                          <a:solidFill>
                            <a:srgbClr val="FF6600"/>
                          </a:solidFill>
                          <a:latin typeface="+mn-lt"/>
                          <a:ea typeface="+mn-ea"/>
                          <a:cs typeface="+mn-cs"/>
                        </a:rPr>
                        <a:t>г., тыс. рублей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 </a:t>
                      </a: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г., тыс. рублей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766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9900"/>
                          </a:solidFill>
                        </a:rPr>
                        <a:t>1.</a:t>
                      </a:r>
                      <a:endParaRPr lang="ru-RU" sz="2400" b="1" dirty="0">
                        <a:solidFill>
                          <a:srgbClr val="FF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Приобретение молока и других равноценных пищевых</a:t>
                      </a:r>
                      <a:r>
                        <a:rPr lang="ru-RU" sz="2400" b="1" baseline="0" dirty="0" smtClean="0"/>
                        <a:t> продуктов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6600"/>
                          </a:solidFill>
                        </a:rPr>
                        <a:t>1111</a:t>
                      </a:r>
                      <a:endParaRPr lang="ru-RU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4875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766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9900"/>
                          </a:solidFill>
                        </a:rPr>
                        <a:t>2.</a:t>
                      </a:r>
                      <a:endParaRPr lang="ru-RU" sz="2400" b="1" dirty="0">
                        <a:solidFill>
                          <a:srgbClr val="FF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Приобретение СИЗ, </a:t>
                      </a:r>
                    </a:p>
                    <a:p>
                      <a:r>
                        <a:rPr lang="ru-RU" sz="2400" b="1" dirty="0" smtClean="0"/>
                        <a:t>в том числе: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6600"/>
                          </a:solidFill>
                        </a:rPr>
                        <a:t>13035,3</a:t>
                      </a:r>
                      <a:endParaRPr lang="ru-RU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52807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766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9900"/>
                          </a:solidFill>
                        </a:rPr>
                        <a:t>2.1.</a:t>
                      </a:r>
                      <a:endParaRPr lang="ru-RU" sz="2400" b="1" dirty="0">
                        <a:solidFill>
                          <a:srgbClr val="FF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Спецодежда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6600"/>
                          </a:solidFill>
                        </a:rPr>
                        <a:t>4700</a:t>
                      </a:r>
                      <a:endParaRPr lang="ru-RU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15062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766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9900"/>
                          </a:solidFill>
                        </a:rPr>
                        <a:t>2.2.</a:t>
                      </a:r>
                      <a:endParaRPr lang="ru-RU" sz="2400" b="1" dirty="0">
                        <a:solidFill>
                          <a:srgbClr val="FF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Спецобувь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6600"/>
                          </a:solidFill>
                        </a:rPr>
                        <a:t>692</a:t>
                      </a:r>
                      <a:endParaRPr lang="ru-RU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5916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766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9900"/>
                          </a:solidFill>
                        </a:rPr>
                        <a:t>2.3.</a:t>
                      </a:r>
                      <a:endParaRPr lang="ru-RU" sz="2400" b="1" dirty="0">
                        <a:solidFill>
                          <a:srgbClr val="FF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Другие</a:t>
                      </a:r>
                      <a:r>
                        <a:rPr lang="ru-RU" sz="2400" baseline="0" dirty="0" smtClean="0"/>
                        <a:t> СИЗ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6600"/>
                          </a:solidFill>
                        </a:rPr>
                        <a:t>7377</a:t>
                      </a:r>
                      <a:endParaRPr lang="ru-RU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29971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766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9900"/>
                          </a:solidFill>
                        </a:rPr>
                        <a:t>2.4.</a:t>
                      </a:r>
                      <a:endParaRPr lang="ru-RU" sz="2400" b="1" dirty="0">
                        <a:solidFill>
                          <a:srgbClr val="FF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Смывающие и обезвреживающие средства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6600"/>
                          </a:solidFill>
                        </a:rPr>
                        <a:t>266</a:t>
                      </a:r>
                      <a:endParaRPr lang="ru-RU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1858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Заголовок 4"/>
          <p:cNvSpPr txBox="1">
            <a:spLocks/>
          </p:cNvSpPr>
          <p:nvPr/>
        </p:nvSpPr>
        <p:spPr bwMode="auto">
          <a:xfrm>
            <a:off x="9378466" y="7164307"/>
            <a:ext cx="1296180" cy="39242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800" b="0" kern="0" dirty="0" smtClean="0">
                <a:effectLst/>
              </a:rPr>
              <a:t>слайд </a:t>
            </a:r>
            <a:r>
              <a:rPr lang="ru-RU" sz="1800" b="0" kern="0" dirty="0" smtClean="0">
                <a:effectLst/>
              </a:rPr>
              <a:t>10</a:t>
            </a:r>
            <a:endParaRPr lang="ru-RU" sz="1800" b="0" kern="0" dirty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042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0913" y="7244862"/>
            <a:ext cx="2609534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200" b="0" kern="0" dirty="0" smtClean="0">
                <a:solidFill>
                  <a:srgbClr val="FF0000"/>
                </a:solidFill>
                <a:effectLst/>
              </a:rPr>
              <a:t>Для служебного пользования</a:t>
            </a:r>
            <a:endParaRPr lang="ru-RU" sz="1200" b="0" kern="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9378466" y="7164307"/>
            <a:ext cx="1296180" cy="39242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800" b="0" kern="0" dirty="0" smtClean="0">
                <a:effectLst/>
              </a:rPr>
              <a:t>слайд 1</a:t>
            </a:r>
            <a:r>
              <a:rPr lang="en-US" sz="1800" b="0" kern="0" dirty="0" smtClean="0">
                <a:effectLst/>
              </a:rPr>
              <a:t>1</a:t>
            </a:r>
            <a:endParaRPr lang="ru-RU" sz="1800" b="0" kern="0" dirty="0">
              <a:effectLst/>
              <a:latin typeface="+mn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95637" y="323357"/>
            <a:ext cx="9274810" cy="461086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2400" b="0" dirty="0" smtClean="0">
                <a:effectLst/>
              </a:rPr>
              <a:t>День безопасности в металлургии</a:t>
            </a:r>
            <a:endParaRPr lang="ru-RU" sz="2400" b="0" kern="0" dirty="0">
              <a:effectLst/>
              <a:latin typeface="+mn-lt"/>
            </a:endParaRPr>
          </a:p>
        </p:txBody>
      </p:sp>
      <p:pic>
        <p:nvPicPr>
          <p:cNvPr id="7" name="Picture 2" descr="D:\Документы\ТМК\Steel Safety Day_2016\Презентация Дня безопасности\W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00" y="1484784"/>
            <a:ext cx="2495987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969576" y="1414354"/>
            <a:ext cx="7398782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В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2005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году Трубная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металлургическая компания вступила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во Всемирную ассоциацию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производителей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стали </a:t>
            </a:r>
            <a:r>
              <a:rPr lang="en-US" sz="2400" b="1" i="1" u="sng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World </a:t>
            </a:r>
            <a:r>
              <a:rPr lang="en-US" sz="2400" b="1" i="1" u="sng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steel </a:t>
            </a:r>
            <a:r>
              <a:rPr lang="en-US" sz="2400" b="1" i="1" u="sng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association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/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516" y="3212976"/>
            <a:ext cx="10173100" cy="3569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По инициативе Ассоциации с 2014 года металлурги всего мира 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+mn-lt"/>
              </a:rPr>
              <a:t>28 </a:t>
            </a:r>
            <a:r>
              <a:rPr lang="ru-RU" sz="2400" b="1" dirty="0">
                <a:solidFill>
                  <a:srgbClr val="FF0000"/>
                </a:solidFill>
                <a:effectLst/>
                <a:latin typeface="+mn-lt"/>
              </a:rPr>
              <a:t>апреля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 организуют мероприятия посвящённые Дню безопасности в металлургической промышленности -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Steel Safety Day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.</a:t>
            </a:r>
          </a:p>
          <a:p>
            <a:pPr algn="just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Целью проведения Дня безопасности является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выявление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опасностей на рабочих местах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и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разработка мероприятий по исключению данных опасностей или снижению уровня имеющихся рисков повреждения здоровья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368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0913" y="7244862"/>
            <a:ext cx="2609534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200" b="0" kern="0" dirty="0" smtClean="0">
                <a:solidFill>
                  <a:srgbClr val="FF0000"/>
                </a:solidFill>
                <a:effectLst/>
              </a:rPr>
              <a:t>Для служебного пользования</a:t>
            </a:r>
            <a:endParaRPr lang="ru-RU" sz="1200" b="0" kern="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9378466" y="7164307"/>
            <a:ext cx="1296180" cy="39242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800" b="0" kern="0" dirty="0" smtClean="0">
                <a:effectLst/>
              </a:rPr>
              <a:t>слайд </a:t>
            </a:r>
            <a:r>
              <a:rPr lang="ru-RU" sz="1800" b="0" kern="0" dirty="0" smtClean="0">
                <a:effectLst/>
              </a:rPr>
              <a:t>12</a:t>
            </a:r>
            <a:endParaRPr lang="ru-RU" sz="1800" b="0" kern="0" dirty="0">
              <a:effectLst/>
              <a:latin typeface="+mn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95637" y="323357"/>
            <a:ext cx="9274810" cy="461086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en-US" sz="2400" b="0" dirty="0">
                <a:effectLst/>
              </a:rPr>
              <a:t>Steel Safety Day</a:t>
            </a:r>
            <a:r>
              <a:rPr lang="ru-RU" sz="2400" b="0" dirty="0">
                <a:effectLst/>
              </a:rPr>
              <a:t>-2017</a:t>
            </a:r>
            <a:endParaRPr lang="ru-RU" sz="2400" b="0" kern="0" dirty="0">
              <a:effectLst/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7216" y="1187477"/>
            <a:ext cx="5289013" cy="588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dirty="0" smtClean="0">
                <a:effectLst/>
                <a:latin typeface="+mn-lt"/>
              </a:rPr>
              <a:t>В соответствии с приказом Управляющего директора в ПАО «СТЗ» в 2017 году определены пять</a:t>
            </a:r>
            <a:r>
              <a:rPr lang="ru-RU" sz="2000" b="0" dirty="0" smtClean="0">
                <a:solidFill>
                  <a:srgbClr val="FF0000"/>
                </a:solidFill>
                <a:effectLst/>
                <a:latin typeface="+mn-lt"/>
              </a:rPr>
              <a:t> </a:t>
            </a:r>
            <a:r>
              <a:rPr lang="ru-RU" sz="2000" b="0" dirty="0" smtClean="0">
                <a:effectLst/>
                <a:latin typeface="+mn-lt"/>
              </a:rPr>
              <a:t>направлений по предотвращению основных причин травматизма:</a:t>
            </a:r>
          </a:p>
          <a:p>
            <a:pPr algn="just"/>
            <a:r>
              <a:rPr lang="ru-RU" sz="2000" b="0" dirty="0" smtClean="0">
                <a:effectLst/>
                <a:latin typeface="+mn-lt"/>
              </a:rPr>
              <a:t>1. Пожарная безопасность и газоопасные работы.</a:t>
            </a:r>
          </a:p>
          <a:p>
            <a:pPr algn="just"/>
            <a:r>
              <a:rPr lang="ru-RU" sz="2000" b="0" dirty="0" smtClean="0">
                <a:effectLst/>
                <a:latin typeface="+mn-lt"/>
              </a:rPr>
              <a:t>2. Эксплуатация и ремонт механического оборудования.</a:t>
            </a:r>
          </a:p>
          <a:p>
            <a:pPr algn="just"/>
            <a:r>
              <a:rPr lang="ru-RU" sz="2000" b="0" dirty="0" smtClean="0">
                <a:effectLst/>
                <a:latin typeface="+mn-lt"/>
              </a:rPr>
              <a:t>3. Работы на высоте.</a:t>
            </a:r>
          </a:p>
          <a:p>
            <a:pPr algn="just"/>
            <a:r>
              <a:rPr lang="ru-RU" sz="2000" b="0" dirty="0" smtClean="0">
                <a:effectLst/>
                <a:latin typeface="+mn-lt"/>
              </a:rPr>
              <a:t>4. Работа с подъемными сооружениями и складирование грузов.</a:t>
            </a:r>
          </a:p>
          <a:p>
            <a:pPr algn="just"/>
            <a:r>
              <a:rPr lang="ru-RU" sz="2000" b="0" dirty="0" smtClean="0">
                <a:effectLst/>
                <a:latin typeface="+mn-lt"/>
              </a:rPr>
              <a:t>5. Движение транспорта и маршруты движения.</a:t>
            </a:r>
            <a:endParaRPr lang="ru-RU" sz="2000" b="0" dirty="0">
              <a:effectLst/>
              <a:latin typeface="+mn-lt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0660878"/>
              </p:ext>
            </p:extLst>
          </p:nvPr>
        </p:nvGraphicFramePr>
        <p:xfrm>
          <a:off x="6026150" y="900113"/>
          <a:ext cx="4432300" cy="626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3" imgW="6415981" imgH="9075240" progId="AcroExch.Document.11">
                  <p:embed/>
                </p:oleObj>
              </mc:Choice>
              <mc:Fallback>
                <p:oleObj name="Acrobat Document" r:id="rId3" imgW="6415981" imgH="907524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6150" y="900113"/>
                        <a:ext cx="4432300" cy="626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464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80913" y="7244864"/>
            <a:ext cx="2609534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7" tIns="45709" rIns="91417" bIns="45709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300" b="0" kern="0" dirty="0">
                <a:solidFill>
                  <a:srgbClr val="FF0000"/>
                </a:solidFill>
                <a:effectLst/>
              </a:rPr>
              <a:t>Для служебного пользования</a:t>
            </a:r>
          </a:p>
        </p:txBody>
      </p:sp>
      <p:sp>
        <p:nvSpPr>
          <p:cNvPr id="7" name="Заголовок 4"/>
          <p:cNvSpPr txBox="1">
            <a:spLocks/>
          </p:cNvSpPr>
          <p:nvPr/>
        </p:nvSpPr>
        <p:spPr bwMode="auto">
          <a:xfrm>
            <a:off x="9456671" y="7159438"/>
            <a:ext cx="1296180" cy="39242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800" b="0" kern="0" dirty="0">
                <a:effectLst/>
              </a:rPr>
              <a:t>слайд </a:t>
            </a:r>
            <a:r>
              <a:rPr lang="ru-RU" sz="1800" b="0" kern="0" dirty="0" smtClean="0">
                <a:effectLst/>
              </a:rPr>
              <a:t>13</a:t>
            </a:r>
            <a:endParaRPr lang="ru-RU" sz="1800" b="0" kern="0" dirty="0">
              <a:effectLst/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216" y="1060463"/>
            <a:ext cx="410457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ru-RU" sz="1800" b="0" dirty="0" smtClean="0">
                <a:effectLst/>
                <a:latin typeface="+mn-lt"/>
              </a:rPr>
              <a:t>По </a:t>
            </a:r>
            <a:r>
              <a:rPr lang="ru-RU" sz="1800" b="0" dirty="0">
                <a:effectLst/>
                <a:latin typeface="+mn-lt"/>
              </a:rPr>
              <a:t>соответствующим</a:t>
            </a:r>
            <a:r>
              <a:rPr lang="ru-RU" sz="1800" b="0" dirty="0" smtClean="0">
                <a:effectLst/>
                <a:latin typeface="+mn-lt"/>
              </a:rPr>
              <a:t> темам проверки разработаны опросные листы.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ru-RU" sz="1800" b="0" dirty="0" smtClean="0">
                <a:effectLst/>
                <a:latin typeface="+mn-lt"/>
              </a:rPr>
              <a:t>Разработана наглядная агитация (баннеры и плакаты) проведения Дня безопасности.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ru-RU" sz="1800" b="0" dirty="0">
                <a:effectLst/>
                <a:latin typeface="+mn-lt"/>
              </a:rPr>
              <a:t>В феврале-марте в рамках действующей на заводе трехступенчатой системы контроля состояния охраны труда и промышленной безопасности проведены проверки по опросным листам.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ru-RU" sz="1800" b="0" dirty="0">
                <a:effectLst/>
                <a:latin typeface="+mn-lt"/>
              </a:rPr>
              <a:t>По результатам проведенных проверок на уровне цехов составлены </a:t>
            </a:r>
            <a:r>
              <a:rPr lang="ru-RU" sz="1800" b="0" dirty="0" smtClean="0">
                <a:effectLst/>
                <a:latin typeface="+mn-lt"/>
              </a:rPr>
              <a:t>отчеты</a:t>
            </a:r>
            <a:r>
              <a:rPr lang="ru-RU" sz="1800" b="0" dirty="0">
                <a:effectLst/>
                <a:latin typeface="+mn-lt"/>
              </a:rPr>
              <a:t>. </a:t>
            </a:r>
            <a:endParaRPr lang="ru-RU" sz="1800" b="0" dirty="0" smtClean="0">
              <a:effectLst/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ru-RU" sz="1800" b="0" dirty="0" smtClean="0">
                <a:effectLst/>
                <a:latin typeface="+mn-lt"/>
              </a:rPr>
              <a:t>Оформлен общий отчет </a:t>
            </a:r>
            <a:r>
              <a:rPr lang="ru-RU" sz="1800" b="0" dirty="0">
                <a:effectLst/>
                <a:latin typeface="+mn-lt"/>
              </a:rPr>
              <a:t>и </a:t>
            </a:r>
            <a:r>
              <a:rPr lang="ru-RU" sz="1800" b="0" dirty="0" smtClean="0">
                <a:effectLst/>
                <a:latin typeface="+mn-lt"/>
              </a:rPr>
              <a:t>план </a:t>
            </a:r>
            <a:r>
              <a:rPr lang="ru-RU" sz="1800" b="0" dirty="0">
                <a:effectLst/>
                <a:latin typeface="+mn-lt"/>
              </a:rPr>
              <a:t>мероприятий по устранению несоответствий в целом по заводу.</a:t>
            </a:r>
          </a:p>
        </p:txBody>
      </p:sp>
      <p:pic>
        <p:nvPicPr>
          <p:cNvPr id="6146" name="Picture 2" descr="C:\Users\NikiforovVA\Documents\работа\Documents\Рабочая папка\Steel safety day\SSD 2017\презентация, доклад\фото\УОТ2 ТПЦ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" t="7570" r="-1" b="9609"/>
          <a:stretch/>
        </p:blipFill>
        <p:spPr bwMode="auto">
          <a:xfrm>
            <a:off x="6812005" y="4033627"/>
            <a:ext cx="3430581" cy="2914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NikiforovVA\Documents\работа\Documents\Рабочая папка\Steel safety day\SSD 2017\презентация, доклад\фото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23" y="1045842"/>
            <a:ext cx="4317193" cy="3022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NikiforovVA\Documents\работа\Documents\Рабочая папка\Steel safety day\SSD 2017\презентация, доклад\фото\УОТ1 ТПЦ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0" b="13746"/>
          <a:stretch/>
        </p:blipFill>
        <p:spPr bwMode="auto">
          <a:xfrm>
            <a:off x="4904285" y="3779837"/>
            <a:ext cx="2745941" cy="288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895637" y="323357"/>
            <a:ext cx="9274810" cy="461086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en-US" sz="2400" b="0" dirty="0">
                <a:effectLst/>
              </a:rPr>
              <a:t>Steel Safety Day</a:t>
            </a:r>
            <a:r>
              <a:rPr lang="ru-RU" sz="2400" b="0" dirty="0">
                <a:effectLst/>
              </a:rPr>
              <a:t>-2017</a:t>
            </a:r>
            <a:endParaRPr lang="ru-RU" sz="2400" b="0" kern="0" dirty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271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0913" y="7244862"/>
            <a:ext cx="2609534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200" b="0" kern="0" dirty="0" smtClean="0">
                <a:solidFill>
                  <a:srgbClr val="FF0000"/>
                </a:solidFill>
                <a:effectLst/>
              </a:rPr>
              <a:t>Для служебного пользования</a:t>
            </a:r>
            <a:endParaRPr lang="ru-RU" sz="1200" b="0" kern="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9378466" y="7164307"/>
            <a:ext cx="1296180" cy="39242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800" b="0" kern="0" dirty="0" smtClean="0">
                <a:effectLst/>
              </a:rPr>
              <a:t>слайд </a:t>
            </a:r>
            <a:r>
              <a:rPr lang="en-US" sz="1800" b="0" kern="0" dirty="0" smtClean="0">
                <a:effectLst/>
              </a:rPr>
              <a:t>1</a:t>
            </a:r>
            <a:r>
              <a:rPr lang="ru-RU" sz="1800" b="0" kern="0" dirty="0" smtClean="0">
                <a:effectLst/>
              </a:rPr>
              <a:t>4</a:t>
            </a:r>
            <a:endParaRPr lang="ru-RU" sz="1800" b="0" kern="0" dirty="0">
              <a:effectLst/>
              <a:latin typeface="+mn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95637" y="323357"/>
            <a:ext cx="9274810" cy="461086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en-US" sz="2400" b="0" dirty="0">
                <a:effectLst/>
              </a:rPr>
              <a:t>Steel Safety Day</a:t>
            </a:r>
            <a:r>
              <a:rPr lang="ru-RU" sz="2400" b="0" dirty="0">
                <a:effectLst/>
              </a:rPr>
              <a:t>-2017</a:t>
            </a:r>
            <a:endParaRPr lang="ru-RU" sz="2400" b="0" kern="0" dirty="0">
              <a:effectLst/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868761496"/>
              </p:ext>
            </p:extLst>
          </p:nvPr>
        </p:nvGraphicFramePr>
        <p:xfrm>
          <a:off x="305206" y="899436"/>
          <a:ext cx="10070437" cy="6456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822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0913" y="7244862"/>
            <a:ext cx="2609534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200" b="0" kern="0" dirty="0" smtClean="0">
                <a:solidFill>
                  <a:srgbClr val="FF0000"/>
                </a:solidFill>
                <a:effectLst/>
              </a:rPr>
              <a:t>Для служебного пользования</a:t>
            </a:r>
            <a:endParaRPr lang="ru-RU" sz="1200" b="0" kern="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9378466" y="7164307"/>
            <a:ext cx="1296180" cy="39242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800" b="0" kern="0" dirty="0" smtClean="0">
                <a:effectLst/>
              </a:rPr>
              <a:t>слайд </a:t>
            </a:r>
            <a:r>
              <a:rPr lang="en-US" sz="1800" b="0" kern="0" dirty="0" smtClean="0">
                <a:effectLst/>
              </a:rPr>
              <a:t>1</a:t>
            </a:r>
            <a:r>
              <a:rPr lang="ru-RU" sz="1800" b="0" kern="0" dirty="0" smtClean="0">
                <a:effectLst/>
              </a:rPr>
              <a:t>5</a:t>
            </a:r>
            <a:endParaRPr lang="ru-RU" sz="1800" b="0" kern="0" dirty="0">
              <a:effectLst/>
              <a:latin typeface="+mn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95637" y="323357"/>
            <a:ext cx="9274810" cy="461086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en-US" sz="2400" b="0" dirty="0">
                <a:effectLst/>
              </a:rPr>
              <a:t>Steel Safety Day</a:t>
            </a:r>
            <a:r>
              <a:rPr lang="ru-RU" sz="2400" b="0" dirty="0">
                <a:effectLst/>
              </a:rPr>
              <a:t>-2017</a:t>
            </a:r>
            <a:endParaRPr lang="ru-RU" sz="2400" b="0" kern="0" dirty="0">
              <a:effectLst/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245495706"/>
              </p:ext>
            </p:extLst>
          </p:nvPr>
        </p:nvGraphicFramePr>
        <p:xfrm>
          <a:off x="305206" y="899436"/>
          <a:ext cx="10070437" cy="6456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61186" y="6767275"/>
            <a:ext cx="972122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 smtClean="0">
                <a:effectLst/>
                <a:latin typeface="+mn-lt"/>
              </a:rPr>
              <a:t>Сумма </a:t>
            </a:r>
            <a:r>
              <a:rPr lang="ru-RU" sz="1800" b="0" dirty="0">
                <a:effectLst/>
                <a:latin typeface="+mn-lt"/>
              </a:rPr>
              <a:t>затрат для финансирования 18 мероприятий </a:t>
            </a:r>
            <a:r>
              <a:rPr lang="ru-RU" sz="1800" b="0" dirty="0" smtClean="0">
                <a:effectLst/>
                <a:latin typeface="+mn-lt"/>
              </a:rPr>
              <a:t>в </a:t>
            </a:r>
            <a:r>
              <a:rPr lang="ru-RU" sz="1800" b="0" dirty="0">
                <a:effectLst/>
                <a:latin typeface="+mn-lt"/>
              </a:rPr>
              <a:t>2017 </a:t>
            </a:r>
            <a:r>
              <a:rPr lang="ru-RU" sz="1800" b="0" dirty="0" smtClean="0">
                <a:effectLst/>
                <a:latin typeface="+mn-lt"/>
              </a:rPr>
              <a:t>году – 6387 тыс. рублей.</a:t>
            </a:r>
            <a:endParaRPr lang="ru-RU" sz="1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190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0913" y="7244862"/>
            <a:ext cx="2609534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200" b="0" kern="0" dirty="0" smtClean="0">
                <a:solidFill>
                  <a:srgbClr val="FF0000"/>
                </a:solidFill>
                <a:effectLst/>
              </a:rPr>
              <a:t>Для служебного пользования</a:t>
            </a:r>
            <a:endParaRPr lang="ru-RU" sz="1200" b="0" kern="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9378466" y="7164307"/>
            <a:ext cx="1296180" cy="39242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800" b="0" kern="0" dirty="0" smtClean="0">
                <a:effectLst/>
              </a:rPr>
              <a:t>слайд </a:t>
            </a:r>
            <a:r>
              <a:rPr lang="en-US" sz="1800" b="0" kern="0" dirty="0" smtClean="0">
                <a:effectLst/>
              </a:rPr>
              <a:t>1</a:t>
            </a:r>
            <a:r>
              <a:rPr lang="ru-RU" sz="1800" b="0" kern="0" dirty="0" smtClean="0">
                <a:effectLst/>
              </a:rPr>
              <a:t>6</a:t>
            </a:r>
            <a:endParaRPr lang="ru-RU" sz="1800" b="0" kern="0" dirty="0">
              <a:effectLst/>
              <a:latin typeface="+mn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95637" y="323357"/>
            <a:ext cx="9274810" cy="461086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2400" b="0" kern="0" dirty="0" smtClean="0">
                <a:effectLst/>
                <a:latin typeface="+mn-lt"/>
              </a:rPr>
              <a:t>Культура производства</a:t>
            </a:r>
            <a:endParaRPr lang="ru-RU" sz="2400" b="0" kern="0" dirty="0">
              <a:effectLst/>
              <a:latin typeface="+mn-lt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73888" y="1907577"/>
            <a:ext cx="10184728" cy="5112710"/>
            <a:chOff x="273888" y="1772802"/>
            <a:chExt cx="8643093" cy="4320000"/>
          </a:xfrm>
        </p:grpSpPr>
        <p:pic>
          <p:nvPicPr>
            <p:cNvPr id="10" name="Picture 2" descr="C:\Users\BusyginAV\Desktop\Новая папка\IMG_061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8" y="1772802"/>
              <a:ext cx="2880000" cy="216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BusyginAV\Desktop\Новая папка\IMG_062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3888" y="1772802"/>
              <a:ext cx="2880000" cy="216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C:\Users\BusyginAV\Desktop\Новая папка\IMG_064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6981" y="1772802"/>
              <a:ext cx="2880000" cy="216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 descr="C:\Users\BusyginAV\Desktop\Новая папка\IMG_1516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4715" y="3932802"/>
              <a:ext cx="2880000" cy="216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C:\Users\BusyginAV\Desktop\Новая папка\IMG_069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3888" y="3932802"/>
              <a:ext cx="2880000" cy="216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C:\Users\BusyginAV\Desktop\Новая папка\IMG_0725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81" y="3925242"/>
              <a:ext cx="2880000" cy="216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81286" y="939231"/>
            <a:ext cx="8970649" cy="9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n-US"/>
            </a:defPPr>
            <a:lvl1pPr algn="ctr">
              <a:defRPr sz="5400" b="1">
                <a:solidFill>
                  <a:schemeClr val="bg1">
                    <a:lumMod val="50000"/>
                    <a:lumOff val="50000"/>
                  </a:schemeClr>
                </a:solidFill>
                <a:latin typeface="Bookman Old Style" pitchFamily="18" charset="0"/>
              </a:defRPr>
            </a:lvl1pPr>
          </a:lstStyle>
          <a:p>
            <a:pPr>
              <a:spcBef>
                <a:spcPts val="600"/>
              </a:spcBef>
              <a:defRPr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Реализация  проектов по системе 5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S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 </a:t>
            </a:r>
          </a:p>
          <a:p>
            <a:pPr>
              <a:spcBef>
                <a:spcPts val="600"/>
              </a:spcBef>
              <a:defRPr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«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Организация рабочего места»</a:t>
            </a:r>
          </a:p>
        </p:txBody>
      </p:sp>
    </p:spTree>
    <p:extLst>
      <p:ext uri="{BB962C8B-B14F-4D97-AF65-F5344CB8AC3E}">
        <p14:creationId xmlns:p14="http://schemas.microsoft.com/office/powerpoint/2010/main" val="225822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0913" y="7244862"/>
            <a:ext cx="2609534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200" b="0" kern="0" dirty="0" smtClean="0">
                <a:solidFill>
                  <a:srgbClr val="FF0000"/>
                </a:solidFill>
                <a:effectLst/>
              </a:rPr>
              <a:t>Для служебного пользования</a:t>
            </a:r>
            <a:endParaRPr lang="ru-RU" sz="1200" b="0" kern="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9378466" y="7164307"/>
            <a:ext cx="1296180" cy="39242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800" b="0" kern="0" dirty="0" smtClean="0">
                <a:effectLst/>
              </a:rPr>
              <a:t>слайд </a:t>
            </a:r>
            <a:r>
              <a:rPr lang="en-US" sz="1800" b="0" kern="0" dirty="0" smtClean="0">
                <a:effectLst/>
              </a:rPr>
              <a:t>1</a:t>
            </a:r>
            <a:r>
              <a:rPr lang="ru-RU" sz="1800" b="0" kern="0" dirty="0" smtClean="0">
                <a:effectLst/>
              </a:rPr>
              <a:t>7</a:t>
            </a:r>
            <a:endParaRPr lang="ru-RU" sz="1800" b="0" kern="0" dirty="0">
              <a:effectLst/>
              <a:latin typeface="+mn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95637" y="323357"/>
            <a:ext cx="9274810" cy="461086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2400" b="0" kern="0" dirty="0" smtClean="0">
                <a:effectLst/>
                <a:latin typeface="+mn-lt"/>
              </a:rPr>
              <a:t>Культура производства</a:t>
            </a:r>
            <a:endParaRPr lang="ru-RU" sz="2400" b="0" kern="0" dirty="0">
              <a:effectLst/>
              <a:latin typeface="+mn-lt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81286" y="939231"/>
            <a:ext cx="8970649" cy="9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n-US"/>
            </a:defPPr>
            <a:lvl1pPr algn="ctr">
              <a:defRPr sz="5400" b="1">
                <a:solidFill>
                  <a:schemeClr val="bg1">
                    <a:lumMod val="50000"/>
                    <a:lumOff val="50000"/>
                  </a:schemeClr>
                </a:solidFill>
                <a:latin typeface="Bookman Old Style" pitchFamily="18" charset="0"/>
              </a:defRPr>
            </a:lvl1pPr>
          </a:lstStyle>
          <a:p>
            <a:pPr>
              <a:spcBef>
                <a:spcPts val="600"/>
              </a:spcBef>
              <a:defRPr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Реализация  проектов по системе 5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S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 </a:t>
            </a:r>
          </a:p>
          <a:p>
            <a:pPr>
              <a:spcBef>
                <a:spcPts val="600"/>
              </a:spcBef>
              <a:defRPr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«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Организация рабочего места»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06272" y="1979587"/>
            <a:ext cx="10080334" cy="5112110"/>
            <a:chOff x="274581" y="1765242"/>
            <a:chExt cx="8640134" cy="4320000"/>
          </a:xfrm>
        </p:grpSpPr>
        <p:pic>
          <p:nvPicPr>
            <p:cNvPr id="18" name="Picture 2" descr="C:\Users\BusyginAV\Desktop\Новая папка\IMG_067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81" y="1765242"/>
              <a:ext cx="2880000" cy="216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C:\Users\BusyginAV\Desktop\Новая папка\IMG_068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581" y="1765242"/>
              <a:ext cx="2880000" cy="216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C:\Users\BusyginAV\Desktop\Новая папка\IMG_069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4581" y="1765242"/>
              <a:ext cx="2880000" cy="216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" descr="C:\Users\BusyginAV\Desktop\Новая папка\IMG_069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81" y="3925242"/>
              <a:ext cx="2880000" cy="216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C:\Users\BusyginAV\Desktop\Новая папка\IMG_0734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581" y="3925242"/>
              <a:ext cx="2880000" cy="216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C:\Users\BusyginAV\Desktop\Новая папка\IMG_073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4715" y="3925242"/>
              <a:ext cx="2880000" cy="216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447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043457"/>
            <a:ext cx="10691813" cy="66294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dirty="0" smtClean="0">
                <a:solidFill>
                  <a:srgbClr val="FF6600"/>
                </a:solidFill>
                <a:effectLst/>
                <a:latin typeface="+mj-lt"/>
              </a:rPr>
              <a:t>Спасибо за внимание!</a:t>
            </a:r>
            <a:endParaRPr lang="ru-RU" altLang="ru-RU" sz="3200" dirty="0">
              <a:solidFill>
                <a:srgbClr val="FF6600"/>
              </a:solidFill>
              <a:effectLst/>
              <a:latin typeface="+mj-lt"/>
            </a:endParaRPr>
          </a:p>
        </p:txBody>
      </p:sp>
      <p:pic>
        <p:nvPicPr>
          <p:cNvPr id="1026" name="Picture 2" descr="ПАО СТЗ_Эмблема ООТиПБ_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0" b="18605"/>
          <a:stretch>
            <a:fillRect/>
          </a:stretch>
        </p:blipFill>
        <p:spPr bwMode="auto">
          <a:xfrm>
            <a:off x="3780731" y="1835567"/>
            <a:ext cx="3130347" cy="176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6" y="4189004"/>
            <a:ext cx="3817207" cy="286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D:\Документы\Конкурс\2016\конкурс\ВИДЫ СТЗ 2014\IMG_62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066" y="4189004"/>
            <a:ext cx="3817207" cy="2892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Picture 5" descr="C:\Users\NikitinMS\Desktop\Презентация\DSCF172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5000" y="5004007"/>
            <a:ext cx="3401808" cy="2358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873122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0913" y="7244862"/>
            <a:ext cx="2609534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200" b="0" kern="0" dirty="0" smtClean="0">
                <a:solidFill>
                  <a:srgbClr val="FF0000"/>
                </a:solidFill>
                <a:effectLst/>
              </a:rPr>
              <a:t>Для служебного пользования</a:t>
            </a:r>
            <a:endParaRPr lang="ru-RU" sz="1200" b="0" kern="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9594496" y="7164307"/>
            <a:ext cx="1080150" cy="39242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800" b="0" kern="0" dirty="0" smtClean="0">
                <a:effectLst/>
              </a:rPr>
              <a:t>слайд 1</a:t>
            </a:r>
            <a:endParaRPr lang="ru-RU" sz="1800" b="0" kern="0" dirty="0">
              <a:effectLst/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915249" y="323357"/>
            <a:ext cx="9254613" cy="432060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ru-RU" sz="2400" kern="0" dirty="0" smtClean="0">
                <a:effectLst/>
              </a:rPr>
              <a:t>Основные производственные цеха завода</a:t>
            </a:r>
            <a:endParaRPr lang="ru-RU" sz="2400" dirty="0"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4231" y="971447"/>
            <a:ext cx="10286395" cy="135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Копровый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цех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effectLst/>
              <a:latin typeface="+mn-lt"/>
            </a:endParaRPr>
          </a:p>
          <a:p>
            <a:pPr algn="ctr">
              <a:spcBef>
                <a:spcPts val="600"/>
              </a:spcBef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Максимальная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мощность по переработке лома – до 500 тыс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. тонн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в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год</a:t>
            </a:r>
            <a:endParaRPr lang="ru-RU" sz="2400" dirty="0">
              <a:solidFill>
                <a:schemeClr val="tx2">
                  <a:lumMod val="75000"/>
                </a:schemeClr>
              </a:solidFill>
              <a:effectLst/>
              <a:latin typeface="+mn-lt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51999" y="2168154"/>
            <a:ext cx="10206617" cy="4996153"/>
            <a:chOff x="251999" y="2132854"/>
            <a:chExt cx="8683901" cy="3916003"/>
          </a:xfrm>
        </p:grpSpPr>
        <p:pic>
          <p:nvPicPr>
            <p:cNvPr id="17" name="Picture 6" descr="D:\Документы\Конкурс\2016\конкурс\Фотоконкурс\IMG_082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05144" y="5017168"/>
              <a:ext cx="2259144" cy="10316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 descr="D:\Документы\Конкурс\2016\конкурс\Календарь\DSCF172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144" y="2132854"/>
              <a:ext cx="4030756" cy="3023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D:\Документы\Конкурс\2016\конкурс\виды пресс службы\VIN_978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99" y="2132854"/>
              <a:ext cx="4870377" cy="32403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D:\Документы\Конкурс\2016\конкурс\Календарь\DSCF4798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7187" y="4149193"/>
              <a:ext cx="2532885" cy="18996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 descr="D:\Документы\Конкурс\2016\конкурс\виды пресс службы\VIN_8943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30" y="4282040"/>
              <a:ext cx="2655586" cy="17668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D:\Документы\Конкурс\2017 год Конкурс Правительства области\За заводской проходной_2012_Бусыгин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631" y="4581128"/>
              <a:ext cx="2201269" cy="14677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159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0913" y="7244862"/>
            <a:ext cx="2609534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200" b="0" kern="0" dirty="0" smtClean="0">
                <a:solidFill>
                  <a:srgbClr val="FF0000"/>
                </a:solidFill>
                <a:effectLst/>
              </a:rPr>
              <a:t>Для служебного пользования</a:t>
            </a:r>
            <a:endParaRPr lang="ru-RU" sz="1200" b="0" kern="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9594496" y="7164307"/>
            <a:ext cx="1080150" cy="39242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800" b="0" kern="0" dirty="0" smtClean="0">
                <a:effectLst/>
              </a:rPr>
              <a:t>слайд </a:t>
            </a:r>
            <a:r>
              <a:rPr lang="ru-RU" sz="1800" b="0" kern="0" dirty="0" smtClean="0">
                <a:effectLst/>
              </a:rPr>
              <a:t>2</a:t>
            </a:r>
            <a:endParaRPr lang="ru-RU" sz="1800" b="0" kern="0" dirty="0">
              <a:effectLst/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206" y="1218744"/>
            <a:ext cx="10225421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Электросталеплавильный 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цех. Максимальная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мощность - до 950 тыс.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тонн непрерывно-литой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заготовки круглого сечения в год.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915249" y="323357"/>
            <a:ext cx="9254613" cy="432060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ru-RU" sz="2400" kern="0" dirty="0" smtClean="0">
                <a:effectLst/>
              </a:rPr>
              <a:t>Основные производственные цеха завода</a:t>
            </a:r>
            <a:endParaRPr lang="ru-RU" sz="2400" dirty="0">
              <a:effectLst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449226" y="2267627"/>
            <a:ext cx="9937379" cy="4896680"/>
            <a:chOff x="323527" y="1621378"/>
            <a:chExt cx="8507832" cy="4361421"/>
          </a:xfrm>
        </p:grpSpPr>
        <p:pic>
          <p:nvPicPr>
            <p:cNvPr id="18" name="Picture 7" descr="D:\Документы\Конкурс\2016\конкурс\Календарь\DSCF347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177" y="2636911"/>
              <a:ext cx="4461182" cy="33458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D:\Документы\Конкурс\2016\конкурс\Календарь\P1050941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1621378"/>
              <a:ext cx="1523055" cy="18267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D:\Документы\Конкурс\2016\конкурс\Календарь\P1050776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9" y="1621378"/>
              <a:ext cx="2110626" cy="14575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D:\Документы\Стройки завода\ТПЦ пристрой непрерывного стана\История картин с 2014\DSCF4172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3527" y="1633589"/>
              <a:ext cx="2894625" cy="43492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D:\Совещание заводские\2012\1 квартал 2012\Фото для совещания\ЭСПЦ передаточный пролет.jpg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71800" y="1621379"/>
              <a:ext cx="2880320" cy="29025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" descr="D:\Документы\Конкурс\2016\конкурс\Фотоконкурс\IMG_1089.JPG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96149" y="4309854"/>
              <a:ext cx="2000817" cy="16729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181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0913" y="7244862"/>
            <a:ext cx="2609534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200" b="0" kern="0" dirty="0" smtClean="0">
                <a:solidFill>
                  <a:srgbClr val="FF0000"/>
                </a:solidFill>
                <a:effectLst/>
              </a:rPr>
              <a:t>Для служебного пользования</a:t>
            </a:r>
            <a:endParaRPr lang="ru-RU" sz="1200" b="0" kern="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9594496" y="7164307"/>
            <a:ext cx="1080150" cy="39242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800" b="0" kern="0" dirty="0" smtClean="0">
                <a:effectLst/>
              </a:rPr>
              <a:t>слайд </a:t>
            </a:r>
            <a:r>
              <a:rPr lang="ru-RU" sz="1800" b="0" kern="0" dirty="0" smtClean="0">
                <a:effectLst/>
              </a:rPr>
              <a:t>3</a:t>
            </a:r>
            <a:endParaRPr lang="ru-RU" sz="1800" b="0" kern="0" dirty="0">
              <a:effectLst/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8363" y="997780"/>
            <a:ext cx="10200252" cy="98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Производство бесшовных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труб. Трубопрокатный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цех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 №1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. </a:t>
            </a:r>
          </a:p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Производственная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мощность – до 600 тыс. тонн труб в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год.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/>
              <a:latin typeface="+mn-lt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258362" y="2051597"/>
            <a:ext cx="10200253" cy="4968690"/>
            <a:chOff x="251998" y="1779541"/>
            <a:chExt cx="8688646" cy="4280919"/>
          </a:xfrm>
        </p:grpSpPr>
        <p:pic>
          <p:nvPicPr>
            <p:cNvPr id="25" name="Picture 3" descr="D:\Документы\Конкурс\2016\Фото для 2016 года\vdSKGHR2UP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98" y="1779541"/>
              <a:ext cx="4896065" cy="27295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5" descr="D:\Документы\Конкурс\2016\Фото для 2016 года\prevyu_47_0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713" y="4293096"/>
              <a:ext cx="2543034" cy="17673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" descr="D:\Документы\Конкурс\2016\конкурс\виды пресс службы\VIN_076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885" y="1779541"/>
              <a:ext cx="4279759" cy="28474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5" descr="C:\Users\NikiforovVA\Documents\работа\Documents\Рабочая папка\Конкурс Министерства промышленности и науки\конкурс 2014\Для конкурса\состояние оборудования и территории внутри цехов\VIN_2470 Panorama2.jpg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36341" y="4437112"/>
              <a:ext cx="2004303" cy="16233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29" name="Picture 7" descr="D:\Документы\Конкурс\2016\конкурс\фотографии видов\Первый парень на заводе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83302" y="3245545"/>
              <a:ext cx="1769377" cy="12635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D:\Документы\Конкурс\2016\конкурс\виды пресс службы\VIN_3289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99" y="4293096"/>
              <a:ext cx="2656409" cy="17673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D:\Документы\ТМК\2016 год\Для совета директоров_октябрь 2016\DSCF4931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1" y="4332268"/>
              <a:ext cx="2304256" cy="1728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Заголовок 1"/>
          <p:cNvSpPr txBox="1">
            <a:spLocks/>
          </p:cNvSpPr>
          <p:nvPr/>
        </p:nvSpPr>
        <p:spPr bwMode="auto">
          <a:xfrm>
            <a:off x="915249" y="323357"/>
            <a:ext cx="9254613" cy="432060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ru-RU" sz="2400" kern="0" dirty="0" smtClean="0">
                <a:effectLst/>
              </a:rPr>
              <a:t>Основные производственные цеха завода</a:t>
            </a:r>
            <a:endParaRPr lang="ru-RU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0389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0913" y="7244862"/>
            <a:ext cx="2609534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200" b="0" kern="0" dirty="0" smtClean="0">
                <a:solidFill>
                  <a:srgbClr val="FF0000"/>
                </a:solidFill>
                <a:effectLst/>
              </a:rPr>
              <a:t>Для служебного пользования</a:t>
            </a:r>
            <a:endParaRPr lang="ru-RU" sz="1200" b="0" kern="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9594496" y="7164307"/>
            <a:ext cx="1080150" cy="39242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800" b="0" kern="0" dirty="0" smtClean="0">
                <a:effectLst/>
              </a:rPr>
              <a:t>слайд </a:t>
            </a:r>
            <a:r>
              <a:rPr lang="ru-RU" sz="1800" b="0" kern="0" dirty="0" smtClean="0">
                <a:effectLst/>
              </a:rPr>
              <a:t>4</a:t>
            </a:r>
            <a:endParaRPr lang="ru-RU" sz="1800" b="0" kern="0" dirty="0">
              <a:effectLst/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915249" y="323357"/>
            <a:ext cx="9254613" cy="432060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ru-RU" sz="2400" kern="0" dirty="0" smtClean="0">
                <a:effectLst/>
              </a:rPr>
              <a:t>Основные производственные цеха завода</a:t>
            </a:r>
            <a:endParaRPr lang="ru-RU" sz="2400" dirty="0">
              <a:effectLst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05206" y="2470759"/>
            <a:ext cx="10062597" cy="4621538"/>
            <a:chOff x="251999" y="1772816"/>
            <a:chExt cx="8725979" cy="4298657"/>
          </a:xfrm>
        </p:grpSpPr>
        <p:pic>
          <p:nvPicPr>
            <p:cNvPr id="17" name="Picture 4" descr="D:\Документы\Конкурс\2016\конкурс\Фотоконкурс\IMG_098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99" y="1772816"/>
              <a:ext cx="4247993" cy="31309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D:\Документы\Конкурс\2016\конкурс\Календарь\DSCF0669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576" y="4089582"/>
              <a:ext cx="2591808" cy="19438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D:\Документы\Конкурс\2016\Фото для 2016 года\DSCF3102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63476" y="1772816"/>
              <a:ext cx="4714502" cy="27565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D:\Документы\Конкурс\2016\Фото для 2016 года\DSCF3104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72000" y="4089582"/>
              <a:ext cx="4382116" cy="198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Прямоугольник 20"/>
          <p:cNvSpPr/>
          <p:nvPr/>
        </p:nvSpPr>
        <p:spPr>
          <a:xfrm>
            <a:off x="233196" y="1010677"/>
            <a:ext cx="10206617" cy="138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Производство стальных сварных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труб. </a:t>
            </a:r>
          </a:p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Трубоэлектросварочный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цех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№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2. Производственная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мощность –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до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695,0 тыс. тонн электросварных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прямошовных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труб в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год.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894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0913" y="7244862"/>
            <a:ext cx="2609534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200" b="0" kern="0" dirty="0" smtClean="0">
                <a:solidFill>
                  <a:srgbClr val="FF0000"/>
                </a:solidFill>
                <a:effectLst/>
              </a:rPr>
              <a:t>Для служебного пользования</a:t>
            </a:r>
            <a:endParaRPr lang="ru-RU" sz="1200" b="0" kern="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9594496" y="7164307"/>
            <a:ext cx="1080150" cy="39242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800" b="0" kern="0" dirty="0" smtClean="0">
                <a:effectLst/>
              </a:rPr>
              <a:t>слайд </a:t>
            </a:r>
            <a:r>
              <a:rPr lang="ru-RU" sz="1800" b="0" kern="0" dirty="0" smtClean="0">
                <a:effectLst/>
              </a:rPr>
              <a:t>5</a:t>
            </a:r>
            <a:endParaRPr lang="ru-RU" sz="1800" b="0" kern="0" dirty="0">
              <a:effectLst/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915249" y="323357"/>
            <a:ext cx="9254613" cy="432060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ru-RU" sz="2400" kern="0" dirty="0" smtClean="0">
                <a:effectLst/>
              </a:rPr>
              <a:t>Динамика коэффициента частоты</a:t>
            </a:r>
            <a:endParaRPr lang="ru-RU" sz="2400" dirty="0">
              <a:effectLst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4287585"/>
              </p:ext>
            </p:extLst>
          </p:nvPr>
        </p:nvGraphicFramePr>
        <p:xfrm>
          <a:off x="377216" y="1162071"/>
          <a:ext cx="9937380" cy="5976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585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0913" y="7244862"/>
            <a:ext cx="2609534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200" b="0" kern="0" dirty="0" smtClean="0">
                <a:solidFill>
                  <a:srgbClr val="FF0000"/>
                </a:solidFill>
                <a:effectLst/>
              </a:rPr>
              <a:t>Для служебного пользования</a:t>
            </a:r>
            <a:endParaRPr lang="ru-RU" sz="1200" b="0" kern="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9594496" y="7164307"/>
            <a:ext cx="1080150" cy="39242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800" b="0" kern="0" dirty="0" smtClean="0">
                <a:effectLst/>
              </a:rPr>
              <a:t>слайд </a:t>
            </a:r>
            <a:r>
              <a:rPr lang="ru-RU" sz="1800" b="0" kern="0" dirty="0" smtClean="0">
                <a:effectLst/>
              </a:rPr>
              <a:t>6</a:t>
            </a:r>
            <a:endParaRPr lang="ru-RU" sz="1800" b="0" kern="0" dirty="0">
              <a:effectLst/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915249" y="323357"/>
            <a:ext cx="9254613" cy="432060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ru-RU" sz="2400" b="0" kern="0" dirty="0">
                <a:effectLst/>
              </a:rPr>
              <a:t>Несчастный случай </a:t>
            </a:r>
            <a:r>
              <a:rPr lang="ru-RU" sz="2400" b="0" kern="0" dirty="0" smtClean="0">
                <a:effectLst/>
              </a:rPr>
              <a:t>в 1 квартале 2017 г.</a:t>
            </a:r>
            <a:endParaRPr lang="ru-RU" sz="2400" b="0" dirty="0">
              <a:effectLst/>
            </a:endParaRPr>
          </a:p>
        </p:txBody>
      </p:sp>
      <p:pic>
        <p:nvPicPr>
          <p:cNvPr id="9" name="Рисунок 54" descr="Фотография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973035"/>
            <a:ext cx="6469063" cy="457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74"/>
          <p:cNvSpPr>
            <a:spLocks noChangeArrowheads="1"/>
          </p:cNvSpPr>
          <p:nvPr/>
        </p:nvSpPr>
        <p:spPr bwMode="auto">
          <a:xfrm>
            <a:off x="4987925" y="3878160"/>
            <a:ext cx="1806575" cy="1595438"/>
          </a:xfrm>
          <a:prstGeom prst="ellipse">
            <a:avLst/>
          </a:prstGeom>
          <a:noFill/>
          <a:ln w="57150">
            <a:solidFill>
              <a:srgbClr val="FFFF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Овал 75"/>
          <p:cNvSpPr>
            <a:spLocks noChangeArrowheads="1"/>
          </p:cNvSpPr>
          <p:nvPr/>
        </p:nvSpPr>
        <p:spPr bwMode="auto">
          <a:xfrm>
            <a:off x="5040313" y="2289073"/>
            <a:ext cx="1806575" cy="1552575"/>
          </a:xfrm>
          <a:prstGeom prst="ellipse">
            <a:avLst/>
          </a:prstGeom>
          <a:noFill/>
          <a:ln w="57150">
            <a:solidFill>
              <a:srgbClr val="FFFF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Овал 76"/>
          <p:cNvSpPr>
            <a:spLocks noChangeArrowheads="1"/>
          </p:cNvSpPr>
          <p:nvPr/>
        </p:nvSpPr>
        <p:spPr bwMode="auto">
          <a:xfrm>
            <a:off x="7137400" y="3878160"/>
            <a:ext cx="1196975" cy="1349375"/>
          </a:xfrm>
          <a:prstGeom prst="ellipse">
            <a:avLst/>
          </a:prstGeom>
          <a:noFill/>
          <a:ln w="57150">
            <a:solidFill>
              <a:srgbClr val="FFFF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Овал 77"/>
          <p:cNvSpPr>
            <a:spLocks noChangeArrowheads="1"/>
          </p:cNvSpPr>
          <p:nvPr/>
        </p:nvSpPr>
        <p:spPr bwMode="auto">
          <a:xfrm>
            <a:off x="5040313" y="1781073"/>
            <a:ext cx="1806575" cy="2060575"/>
          </a:xfrm>
          <a:prstGeom prst="ellipse">
            <a:avLst/>
          </a:prstGeom>
          <a:noFill/>
          <a:ln w="38100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олилиния 81"/>
          <p:cNvSpPr>
            <a:spLocks/>
          </p:cNvSpPr>
          <p:nvPr/>
        </p:nvSpPr>
        <p:spPr bwMode="auto">
          <a:xfrm>
            <a:off x="5873750" y="1527073"/>
            <a:ext cx="196850" cy="331787"/>
          </a:xfrm>
          <a:custGeom>
            <a:avLst/>
            <a:gdLst>
              <a:gd name="T0" fmla="*/ 0 w 196493"/>
              <a:gd name="T1" fmla="*/ 242512 h 396878"/>
              <a:gd name="T2" fmla="*/ 72571 w 196493"/>
              <a:gd name="T3" fmla="*/ 321328 h 396878"/>
              <a:gd name="T4" fmla="*/ 116114 w 196493"/>
              <a:gd name="T5" fmla="*/ 315265 h 396878"/>
              <a:gd name="T6" fmla="*/ 195943 w 196493"/>
              <a:gd name="T7" fmla="*/ 181884 h 396878"/>
              <a:gd name="T8" fmla="*/ 72571 w 196493"/>
              <a:gd name="T9" fmla="*/ 115193 h 396878"/>
              <a:gd name="T10" fmla="*/ 58057 w 196493"/>
              <a:gd name="T11" fmla="*/ 0 h 396878"/>
              <a:gd name="T12" fmla="*/ 58057 w 196493"/>
              <a:gd name="T13" fmla="*/ 0 h 3968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6493" h="396878">
                <a:moveTo>
                  <a:pt x="0" y="290286"/>
                </a:moveTo>
                <a:cubicBezTo>
                  <a:pt x="26609" y="330200"/>
                  <a:pt x="53219" y="370115"/>
                  <a:pt x="72571" y="384629"/>
                </a:cubicBezTo>
                <a:cubicBezTo>
                  <a:pt x="91923" y="399143"/>
                  <a:pt x="95552" y="405191"/>
                  <a:pt x="116114" y="377372"/>
                </a:cubicBezTo>
                <a:cubicBezTo>
                  <a:pt x="136676" y="349553"/>
                  <a:pt x="203200" y="257629"/>
                  <a:pt x="195943" y="217715"/>
                </a:cubicBezTo>
                <a:cubicBezTo>
                  <a:pt x="188686" y="177801"/>
                  <a:pt x="95552" y="174172"/>
                  <a:pt x="72571" y="137886"/>
                </a:cubicBezTo>
                <a:cubicBezTo>
                  <a:pt x="49590" y="101600"/>
                  <a:pt x="58057" y="0"/>
                  <a:pt x="58057" y="0"/>
                </a:cubicBezTo>
                <a:lnTo>
                  <a:pt x="58057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ая соединительная линия 82"/>
          <p:cNvSpPr>
            <a:spLocks noChangeShapeType="1"/>
          </p:cNvSpPr>
          <p:nvPr/>
        </p:nvSpPr>
        <p:spPr bwMode="auto">
          <a:xfrm flipV="1">
            <a:off x="4081463" y="4233760"/>
            <a:ext cx="144462" cy="12414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Овал 83"/>
          <p:cNvSpPr>
            <a:spLocks noChangeArrowheads="1"/>
          </p:cNvSpPr>
          <p:nvPr/>
        </p:nvSpPr>
        <p:spPr bwMode="auto">
          <a:xfrm>
            <a:off x="4081463" y="2739923"/>
            <a:ext cx="530225" cy="1560512"/>
          </a:xfrm>
          <a:prstGeom prst="ellips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Овал 84"/>
          <p:cNvSpPr>
            <a:spLocks noChangeArrowheads="1"/>
          </p:cNvSpPr>
          <p:nvPr/>
        </p:nvSpPr>
        <p:spPr bwMode="auto">
          <a:xfrm>
            <a:off x="4103688" y="2150960"/>
            <a:ext cx="530225" cy="544513"/>
          </a:xfrm>
          <a:prstGeom prst="ellips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ая соединительная линия 85"/>
          <p:cNvSpPr>
            <a:spLocks noChangeShapeType="1"/>
          </p:cNvSpPr>
          <p:nvPr/>
        </p:nvSpPr>
        <p:spPr bwMode="auto">
          <a:xfrm flipV="1">
            <a:off x="5932488" y="1049235"/>
            <a:ext cx="0" cy="477838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ая соединительная линия 86"/>
          <p:cNvSpPr>
            <a:spLocks noChangeShapeType="1"/>
          </p:cNvSpPr>
          <p:nvPr/>
        </p:nvSpPr>
        <p:spPr bwMode="auto">
          <a:xfrm flipH="1" flipV="1">
            <a:off x="4430713" y="4233760"/>
            <a:ext cx="50800" cy="1147763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ая соединительная линия 87"/>
          <p:cNvSpPr>
            <a:spLocks noChangeShapeType="1"/>
          </p:cNvSpPr>
          <p:nvPr/>
        </p:nvSpPr>
        <p:spPr bwMode="auto">
          <a:xfrm flipH="1">
            <a:off x="4081463" y="5467248"/>
            <a:ext cx="166687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Прямая соединительная линия 88"/>
          <p:cNvSpPr>
            <a:spLocks noChangeShapeType="1"/>
          </p:cNvSpPr>
          <p:nvPr/>
        </p:nvSpPr>
        <p:spPr bwMode="auto">
          <a:xfrm flipH="1">
            <a:off x="4481513" y="5373585"/>
            <a:ext cx="65087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Прямая соединительная линия 89"/>
          <p:cNvSpPr>
            <a:spLocks noChangeShapeType="1"/>
          </p:cNvSpPr>
          <p:nvPr/>
        </p:nvSpPr>
        <p:spPr bwMode="auto">
          <a:xfrm flipH="1">
            <a:off x="4379913" y="2739923"/>
            <a:ext cx="703262" cy="296862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ая соединительная линия 90"/>
          <p:cNvSpPr>
            <a:spLocks noChangeShapeType="1"/>
          </p:cNvSpPr>
          <p:nvPr/>
        </p:nvSpPr>
        <p:spPr bwMode="auto">
          <a:xfrm flipH="1">
            <a:off x="4103688" y="2855810"/>
            <a:ext cx="217487" cy="1022350"/>
          </a:xfrm>
          <a:prstGeom prst="line">
            <a:avLst/>
          </a:prstGeom>
          <a:noFill/>
          <a:ln w="28575">
            <a:solidFill>
              <a:srgbClr val="FFFF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Овал 91"/>
          <p:cNvSpPr>
            <a:spLocks noChangeArrowheads="1"/>
          </p:cNvSpPr>
          <p:nvPr/>
        </p:nvSpPr>
        <p:spPr bwMode="auto">
          <a:xfrm flipH="1">
            <a:off x="4487863" y="2292248"/>
            <a:ext cx="46037" cy="65087"/>
          </a:xfrm>
          <a:prstGeom prst="ellips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Овал 92"/>
          <p:cNvSpPr>
            <a:spLocks noChangeArrowheads="1"/>
          </p:cNvSpPr>
          <p:nvPr/>
        </p:nvSpPr>
        <p:spPr bwMode="auto">
          <a:xfrm flipH="1">
            <a:off x="4613275" y="2416073"/>
            <a:ext cx="46038" cy="65087"/>
          </a:xfrm>
          <a:prstGeom prst="ellips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ая соединительная линия 93"/>
          <p:cNvSpPr>
            <a:spLocks noChangeShapeType="1"/>
          </p:cNvSpPr>
          <p:nvPr/>
        </p:nvSpPr>
        <p:spPr bwMode="auto">
          <a:xfrm flipH="1">
            <a:off x="4486275" y="2601810"/>
            <a:ext cx="93663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Стрелка вправо 94"/>
          <p:cNvSpPr>
            <a:spLocks noChangeArrowheads="1"/>
          </p:cNvSpPr>
          <p:nvPr/>
        </p:nvSpPr>
        <p:spPr bwMode="auto">
          <a:xfrm rot="19810964">
            <a:off x="3525890" y="3653650"/>
            <a:ext cx="585788" cy="123825"/>
          </a:xfrm>
          <a:prstGeom prst="rightArrow">
            <a:avLst>
              <a:gd name="adj1" fmla="val 50000"/>
              <a:gd name="adj2" fmla="val 12816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Стрелка вправо 95"/>
          <p:cNvSpPr>
            <a:spLocks noChangeArrowheads="1"/>
          </p:cNvSpPr>
          <p:nvPr/>
        </p:nvSpPr>
        <p:spPr bwMode="auto">
          <a:xfrm rot="8744147">
            <a:off x="5857875" y="1214335"/>
            <a:ext cx="585788" cy="123825"/>
          </a:xfrm>
          <a:prstGeom prst="rightArrow">
            <a:avLst>
              <a:gd name="adj1" fmla="val 50000"/>
              <a:gd name="adj2" fmla="val 12816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Стрелка вправо 96"/>
          <p:cNvSpPr>
            <a:spLocks noChangeArrowheads="1"/>
          </p:cNvSpPr>
          <p:nvPr/>
        </p:nvSpPr>
        <p:spPr bwMode="auto">
          <a:xfrm rot="8744147">
            <a:off x="6411913" y="1766785"/>
            <a:ext cx="585787" cy="123825"/>
          </a:xfrm>
          <a:prstGeom prst="rightArrow">
            <a:avLst>
              <a:gd name="adj1" fmla="val 50000"/>
              <a:gd name="adj2" fmla="val 12816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Стрелка вправо 98"/>
          <p:cNvSpPr>
            <a:spLocks noChangeArrowheads="1"/>
          </p:cNvSpPr>
          <p:nvPr/>
        </p:nvSpPr>
        <p:spPr bwMode="auto">
          <a:xfrm rot="-9450798">
            <a:off x="6792913" y="3335235"/>
            <a:ext cx="585787" cy="123825"/>
          </a:xfrm>
          <a:prstGeom prst="rightArrow">
            <a:avLst>
              <a:gd name="adj1" fmla="val 50000"/>
              <a:gd name="adj2" fmla="val 12816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Стрелка вправо 103"/>
          <p:cNvSpPr>
            <a:spLocks noChangeArrowheads="1"/>
          </p:cNvSpPr>
          <p:nvPr/>
        </p:nvSpPr>
        <p:spPr bwMode="auto">
          <a:xfrm rot="8370693">
            <a:off x="6581775" y="3932135"/>
            <a:ext cx="585788" cy="123825"/>
          </a:xfrm>
          <a:prstGeom prst="rightArrow">
            <a:avLst>
              <a:gd name="adj1" fmla="val 50000"/>
              <a:gd name="adj2" fmla="val 12816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Поле 106"/>
          <p:cNvSpPr txBox="1">
            <a:spLocks noChangeArrowheads="1"/>
          </p:cNvSpPr>
          <p:nvPr/>
        </p:nvSpPr>
        <p:spPr bwMode="auto">
          <a:xfrm>
            <a:off x="6151563" y="1203223"/>
            <a:ext cx="355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3" name="Поле 107"/>
          <p:cNvSpPr txBox="1">
            <a:spLocks noChangeArrowheads="1"/>
          </p:cNvSpPr>
          <p:nvPr/>
        </p:nvSpPr>
        <p:spPr bwMode="auto">
          <a:xfrm>
            <a:off x="6710363" y="1706460"/>
            <a:ext cx="355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оле 108"/>
          <p:cNvSpPr txBox="1">
            <a:spLocks noChangeArrowheads="1"/>
          </p:cNvSpPr>
          <p:nvPr/>
        </p:nvSpPr>
        <p:spPr bwMode="auto">
          <a:xfrm>
            <a:off x="7248525" y="3516210"/>
            <a:ext cx="355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5" name="Поле 111"/>
          <p:cNvSpPr txBox="1">
            <a:spLocks noChangeArrowheads="1"/>
          </p:cNvSpPr>
          <p:nvPr/>
        </p:nvSpPr>
        <p:spPr bwMode="auto">
          <a:xfrm>
            <a:off x="3480836" y="3841648"/>
            <a:ext cx="355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2893" y="5612863"/>
            <a:ext cx="992602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1800" b="0" dirty="0" err="1" smtClean="0">
                <a:effectLst/>
                <a:latin typeface="+mn-lt"/>
              </a:rPr>
              <a:t>Штабелировщик</a:t>
            </a:r>
            <a:r>
              <a:rPr lang="ru-RU" sz="1800" b="0" dirty="0" smtClean="0">
                <a:effectLst/>
                <a:latin typeface="+mn-lt"/>
              </a:rPr>
              <a:t> </a:t>
            </a:r>
            <a:r>
              <a:rPr lang="ru-RU" sz="1800" b="0" dirty="0">
                <a:effectLst/>
                <a:latin typeface="+mn-lt"/>
              </a:rPr>
              <a:t>металла </a:t>
            </a:r>
            <a:r>
              <a:rPr lang="ru-RU" sz="1800" b="0" dirty="0" smtClean="0">
                <a:effectLst/>
                <a:latin typeface="+mn-lt"/>
              </a:rPr>
              <a:t>(1) выполнял работу по отгрузке пакета труб (2) из кармана.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1800" b="0" dirty="0" smtClean="0">
                <a:effectLst/>
                <a:latin typeface="+mn-lt"/>
              </a:rPr>
              <a:t>Стоя в проходе между карманами, </a:t>
            </a:r>
            <a:r>
              <a:rPr lang="ru-RU" sz="1800" b="0" dirty="0" err="1" smtClean="0">
                <a:effectLst/>
                <a:latin typeface="+mn-lt"/>
              </a:rPr>
              <a:t>штабелировщик</a:t>
            </a:r>
            <a:r>
              <a:rPr lang="ru-RU" sz="1800" b="0" dirty="0" smtClean="0">
                <a:effectLst/>
                <a:latin typeface="+mn-lt"/>
              </a:rPr>
              <a:t> завел </a:t>
            </a:r>
            <a:r>
              <a:rPr lang="ru-RU" sz="1800" b="0" dirty="0">
                <a:effectLst/>
                <a:latin typeface="+mn-lt"/>
              </a:rPr>
              <a:t>крюк канатного </a:t>
            </a:r>
            <a:r>
              <a:rPr lang="ru-RU" sz="1800" b="0" dirty="0" err="1">
                <a:effectLst/>
                <a:latin typeface="+mn-lt"/>
              </a:rPr>
              <a:t>одноветвевого</a:t>
            </a:r>
            <a:r>
              <a:rPr lang="ru-RU" sz="1800" b="0" dirty="0">
                <a:effectLst/>
                <a:latin typeface="+mn-lt"/>
              </a:rPr>
              <a:t> </a:t>
            </a:r>
            <a:r>
              <a:rPr lang="ru-RU" sz="1800" b="0" dirty="0" smtClean="0">
                <a:effectLst/>
                <a:latin typeface="+mn-lt"/>
              </a:rPr>
              <a:t>стропа (3), зацепленного </a:t>
            </a:r>
            <a:r>
              <a:rPr lang="ru-RU" sz="1800" b="0" dirty="0">
                <a:effectLst/>
                <a:latin typeface="+mn-lt"/>
              </a:rPr>
              <a:t>к траверсе мостового </a:t>
            </a:r>
            <a:r>
              <a:rPr lang="ru-RU" sz="1800" b="0" dirty="0" smtClean="0">
                <a:effectLst/>
                <a:latin typeface="+mn-lt"/>
              </a:rPr>
              <a:t>крана, за </a:t>
            </a:r>
            <a:r>
              <a:rPr lang="ru-RU" sz="1800" b="0" dirty="0">
                <a:effectLst/>
                <a:latin typeface="+mn-lt"/>
              </a:rPr>
              <a:t>металлический проволочный </a:t>
            </a:r>
            <a:r>
              <a:rPr lang="ru-RU" sz="1800" b="0" dirty="0" smtClean="0">
                <a:effectLst/>
                <a:latin typeface="+mn-lt"/>
              </a:rPr>
              <a:t>хомут (4). В этот момент машинист крана начала </a:t>
            </a:r>
            <a:r>
              <a:rPr lang="ru-RU" sz="1800" b="0" dirty="0">
                <a:effectLst/>
                <a:latin typeface="+mn-lt"/>
              </a:rPr>
              <a:t>подъем </a:t>
            </a:r>
            <a:r>
              <a:rPr lang="ru-RU" sz="1800" b="0" dirty="0" smtClean="0">
                <a:effectLst/>
                <a:latin typeface="+mn-lt"/>
              </a:rPr>
              <a:t>траверсы, </a:t>
            </a:r>
            <a:r>
              <a:rPr lang="ru-RU" sz="1800" b="0" dirty="0">
                <a:effectLst/>
                <a:latin typeface="+mn-lt"/>
              </a:rPr>
              <a:t>в результате чего правая кисть </a:t>
            </a:r>
            <a:r>
              <a:rPr lang="ru-RU" sz="1800" b="0" dirty="0" err="1" smtClean="0">
                <a:effectLst/>
                <a:latin typeface="+mn-lt"/>
              </a:rPr>
              <a:t>штабелировщика</a:t>
            </a:r>
            <a:r>
              <a:rPr lang="ru-RU" sz="1800" b="0" dirty="0" smtClean="0">
                <a:effectLst/>
                <a:latin typeface="+mn-lt"/>
              </a:rPr>
              <a:t> оказалась </a:t>
            </a:r>
            <a:r>
              <a:rPr lang="ru-RU" sz="1800" b="0" dirty="0">
                <a:effectLst/>
                <a:latin typeface="+mn-lt"/>
              </a:rPr>
              <a:t>зажата между трубами и хомутом. </a:t>
            </a:r>
            <a:endParaRPr lang="ru-RU" sz="1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252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8570" y="1413476"/>
            <a:ext cx="9926026" cy="515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>
                <a:effectLst/>
                <a:latin typeface="+mn-lt"/>
              </a:rPr>
              <a:t>Причины несчастного случая:</a:t>
            </a:r>
          </a:p>
          <a:p>
            <a:pPr algn="just"/>
            <a:r>
              <a:rPr lang="ru-RU" sz="2400" b="0" dirty="0">
                <a:effectLst/>
                <a:latin typeface="+mn-lt"/>
              </a:rPr>
              <a:t>1</a:t>
            </a:r>
            <a:r>
              <a:rPr lang="ru-RU" sz="2400" b="0" dirty="0" smtClean="0">
                <a:effectLst/>
                <a:latin typeface="+mn-lt"/>
              </a:rPr>
              <a:t>. </a:t>
            </a:r>
            <a:r>
              <a:rPr lang="ru-RU" sz="2400" b="0" dirty="0">
                <a:effectLst/>
                <a:latin typeface="+mn-lt"/>
              </a:rPr>
              <a:t>Нарушение </a:t>
            </a:r>
            <a:r>
              <a:rPr lang="ru-RU" sz="2400" b="0" dirty="0" smtClean="0">
                <a:effectLst/>
                <a:latin typeface="+mn-lt"/>
              </a:rPr>
              <a:t>работниками </a:t>
            </a:r>
            <a:r>
              <a:rPr lang="ru-RU" sz="2400" b="0" dirty="0">
                <a:effectLst/>
                <a:latin typeface="+mn-lt"/>
              </a:rPr>
              <a:t>трудового распорядка и дисциплины труда.</a:t>
            </a:r>
          </a:p>
          <a:p>
            <a:pPr algn="just"/>
            <a:r>
              <a:rPr lang="ru-RU" sz="2400" b="0" dirty="0">
                <a:effectLst/>
                <a:latin typeface="+mn-lt"/>
              </a:rPr>
              <a:t>Не согласованность </a:t>
            </a:r>
            <a:r>
              <a:rPr lang="ru-RU" sz="2400" b="0" dirty="0" smtClean="0">
                <a:effectLst/>
                <a:latin typeface="+mn-lt"/>
              </a:rPr>
              <a:t>взаимных действий работников </a:t>
            </a:r>
            <a:r>
              <a:rPr lang="ru-RU" sz="2400" b="0" dirty="0">
                <a:effectLst/>
                <a:latin typeface="+mn-lt"/>
              </a:rPr>
              <a:t>цеха  по подъему груза с помощью мостового крана, в результате чего произошла травма.</a:t>
            </a:r>
            <a:endParaRPr lang="ru-RU" sz="2400" b="0" dirty="0">
              <a:latin typeface="+mn-lt"/>
            </a:endParaRPr>
          </a:p>
          <a:p>
            <a:pPr algn="just"/>
            <a:r>
              <a:rPr lang="ru-RU" sz="2400" b="0" dirty="0" smtClean="0">
                <a:effectLst/>
                <a:latin typeface="+mn-lt"/>
              </a:rPr>
              <a:t>2. </a:t>
            </a:r>
            <a:r>
              <a:rPr lang="ru-RU" sz="2400" b="0" dirty="0">
                <a:effectLst/>
                <a:latin typeface="+mn-lt"/>
              </a:rPr>
              <a:t>Конструктивные недостатки и недостаточная надежность машин, механизмов, оборудования.</a:t>
            </a:r>
          </a:p>
          <a:p>
            <a:pPr algn="just"/>
            <a:r>
              <a:rPr lang="ru-RU" sz="2400" b="0" dirty="0">
                <a:effectLst/>
                <a:latin typeface="+mn-lt"/>
              </a:rPr>
              <a:t>Использование в работе стропа канатного с крюком </a:t>
            </a:r>
            <a:r>
              <a:rPr lang="ru-RU" sz="2400" b="0" dirty="0" smtClean="0">
                <a:effectLst/>
                <a:latin typeface="+mn-lt"/>
              </a:rPr>
              <a:t>не имеющим </a:t>
            </a:r>
            <a:r>
              <a:rPr lang="ru-RU" sz="2400" b="0" dirty="0">
                <a:effectLst/>
                <a:latin typeface="+mn-lt"/>
              </a:rPr>
              <a:t>предохранительного замка</a:t>
            </a:r>
            <a:r>
              <a:rPr lang="ru-RU" sz="2400" b="0" dirty="0" smtClean="0">
                <a:effectLst/>
                <a:latin typeface="+mn-lt"/>
              </a:rPr>
              <a:t>.</a:t>
            </a:r>
            <a:endParaRPr lang="ru-RU" sz="2400" b="0" dirty="0">
              <a:effectLst/>
              <a:latin typeface="+mn-lt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80913" y="7244862"/>
            <a:ext cx="2609534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200" b="0" kern="0" dirty="0" smtClean="0">
                <a:solidFill>
                  <a:srgbClr val="FF0000"/>
                </a:solidFill>
                <a:effectLst/>
              </a:rPr>
              <a:t>Для служебного пользования</a:t>
            </a:r>
            <a:endParaRPr lang="ru-RU" sz="1200" b="0" kern="0" dirty="0">
              <a:solidFill>
                <a:srgbClr val="FF0000"/>
              </a:solidFill>
              <a:effectLst/>
            </a:endParaRPr>
          </a:p>
        </p:txBody>
      </p:sp>
      <p:sp>
        <p:nvSpPr>
          <p:cNvPr id="19" name="Заголовок 4"/>
          <p:cNvSpPr txBox="1">
            <a:spLocks/>
          </p:cNvSpPr>
          <p:nvPr/>
        </p:nvSpPr>
        <p:spPr bwMode="auto">
          <a:xfrm>
            <a:off x="9594496" y="7164307"/>
            <a:ext cx="1224170" cy="39242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800" b="0" kern="0" dirty="0" smtClean="0">
                <a:effectLst/>
              </a:rPr>
              <a:t>слайд </a:t>
            </a:r>
            <a:r>
              <a:rPr lang="ru-RU" sz="1800" b="0" kern="0" dirty="0" smtClean="0">
                <a:effectLst/>
              </a:rPr>
              <a:t>7</a:t>
            </a:r>
            <a:endParaRPr lang="ru-RU" sz="1800" b="0" kern="0" dirty="0">
              <a:effectLst/>
              <a:latin typeface="+mn-lt"/>
            </a:endParaRPr>
          </a:p>
        </p:txBody>
      </p:sp>
      <p:sp>
        <p:nvSpPr>
          <p:cNvPr id="6162" name="Rectangle 39"/>
          <p:cNvSpPr>
            <a:spLocks noChangeArrowheads="1"/>
          </p:cNvSpPr>
          <p:nvPr/>
        </p:nvSpPr>
        <p:spPr bwMode="auto">
          <a:xfrm>
            <a:off x="0" y="0"/>
            <a:ext cx="10691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63" name="Rectangle 48"/>
          <p:cNvSpPr>
            <a:spLocks noChangeArrowheads="1"/>
          </p:cNvSpPr>
          <p:nvPr/>
        </p:nvSpPr>
        <p:spPr bwMode="auto">
          <a:xfrm>
            <a:off x="0" y="45720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64" name="Rectangle 49"/>
          <p:cNvSpPr>
            <a:spLocks noChangeArrowheads="1"/>
          </p:cNvSpPr>
          <p:nvPr/>
        </p:nvSpPr>
        <p:spPr bwMode="auto">
          <a:xfrm>
            <a:off x="0" y="5037138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915249" y="323357"/>
            <a:ext cx="9254613" cy="432060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ru-RU" sz="2400" b="0" kern="0" dirty="0">
                <a:effectLst/>
              </a:rPr>
              <a:t>Несчастный случай </a:t>
            </a:r>
            <a:r>
              <a:rPr lang="ru-RU" sz="2400" b="0" kern="0" dirty="0" smtClean="0">
                <a:effectLst/>
              </a:rPr>
              <a:t>в 1 квартале 2017 г.</a:t>
            </a:r>
            <a:endParaRPr lang="ru-RU" sz="24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9173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0913" y="7244862"/>
            <a:ext cx="2609534" cy="22157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200" b="0" kern="0" dirty="0" smtClean="0">
                <a:solidFill>
                  <a:srgbClr val="FF0000"/>
                </a:solidFill>
                <a:effectLst/>
              </a:rPr>
              <a:t>Для служебного пользования</a:t>
            </a:r>
            <a:endParaRPr lang="ru-RU" sz="1200" b="0" kern="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9594496" y="7164307"/>
            <a:ext cx="1080150" cy="392423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1800" b="0" kern="0" dirty="0" smtClean="0">
                <a:effectLst/>
              </a:rPr>
              <a:t>слайд </a:t>
            </a:r>
            <a:r>
              <a:rPr lang="ru-RU" sz="1800" b="0" kern="0" dirty="0" smtClean="0">
                <a:effectLst/>
              </a:rPr>
              <a:t>8</a:t>
            </a:r>
            <a:endParaRPr lang="ru-RU" sz="1800" b="0" kern="0" dirty="0">
              <a:effectLst/>
              <a:latin typeface="+mn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95637" y="323357"/>
            <a:ext cx="9274810" cy="461086"/>
          </a:xfrm>
          <a:prstGeom prst="rect">
            <a:avLst/>
          </a:prstGeom>
          <a:noFill/>
          <a:ln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ru-RU" sz="2400" b="0" kern="0" dirty="0" smtClean="0">
                <a:effectLst/>
                <a:latin typeface="+mn-lt"/>
              </a:rPr>
              <a:t>Происшествия на опасных производственных объектах</a:t>
            </a:r>
            <a:endParaRPr lang="ru-RU" sz="2400" b="0" kern="0" dirty="0">
              <a:effectLst/>
              <a:latin typeface="+mn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220306"/>
              </p:ext>
            </p:extLst>
          </p:nvPr>
        </p:nvGraphicFramePr>
        <p:xfrm>
          <a:off x="562862" y="2274527"/>
          <a:ext cx="9649341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6447"/>
                <a:gridCol w="3216447"/>
                <a:gridCol w="3216447"/>
              </a:tblGrid>
              <a:tr h="28766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dirty="0" smtClean="0">
                          <a:solidFill>
                            <a:srgbClr val="FF6600"/>
                          </a:solidFill>
                        </a:rPr>
                        <a:t>Показатель</a:t>
                      </a:r>
                      <a:endParaRPr lang="ru-RU" sz="2400" dirty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dirty="0" smtClean="0">
                          <a:solidFill>
                            <a:srgbClr val="FF6600"/>
                          </a:solidFill>
                        </a:rPr>
                        <a:t>3 месяца 2017 </a:t>
                      </a:r>
                      <a:r>
                        <a:rPr lang="ru-RU" sz="2400" dirty="0" smtClean="0">
                          <a:solidFill>
                            <a:srgbClr val="FF6600"/>
                          </a:solidFill>
                        </a:rPr>
                        <a:t>года</a:t>
                      </a:r>
                      <a:endParaRPr lang="ru-RU" sz="2400" dirty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2016 год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766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dirty="0" smtClean="0"/>
                        <a:t>Аварии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FF66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24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dirty="0" smtClean="0"/>
                        <a:t>-</a:t>
                      </a:r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766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dirty="0" smtClean="0"/>
                        <a:t>Инциденты на ОПО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FF660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24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dirty="0" smtClean="0"/>
                        <a:t>1</a:t>
                      </a:r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766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dirty="0" smtClean="0"/>
                        <a:t>Нештатные простои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FF660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24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dirty="0" smtClean="0"/>
                        <a:t>28</a:t>
                      </a:r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766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b="0" kern="0" dirty="0" smtClean="0">
                          <a:effectLst/>
                          <a:latin typeface="+mn-lt"/>
                        </a:rPr>
                        <a:t>Инциденты на железнодорожном транспорте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FF66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24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dirty="0" smtClean="0"/>
                        <a:t>4</a:t>
                      </a:r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042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FF9900"/>
      </a:accent2>
      <a:accent3>
        <a:srgbClr val="FFFFFF"/>
      </a:accent3>
      <a:accent4>
        <a:srgbClr val="000000"/>
      </a:accent4>
      <a:accent5>
        <a:srgbClr val="EBEBEB"/>
      </a:accent5>
      <a:accent6>
        <a:srgbClr val="E78A00"/>
      </a:accent6>
      <a:hlink>
        <a:srgbClr val="D86C00"/>
      </a:hlink>
      <a:folHlink>
        <a:srgbClr val="777777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DDDD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E78A00"/>
        </a:accent6>
        <a:hlink>
          <a:srgbClr val="D86C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MK Presentation RUS_2015 [только чтение]" id="{E379B9B2-59C6-4738-8AD9-39CDAC50C59E}" vid="{F0212F26-6A7F-495A-A69F-1D09FBB5D943}"/>
    </a:ext>
  </a:extLst>
</a:theme>
</file>

<file path=ppt/theme/theme2.xml><?xml version="1.0" encoding="utf-8"?>
<a:theme xmlns:a="http://schemas.openxmlformats.org/drawingml/2006/main" name="2_Оформление по умолчанию">
  <a:themeElements>
    <a:clrScheme name="2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/>
      </a:spPr>
      <a:bodyPr rtlCol="0" anchor="ctr"/>
      <a:lstStyle>
        <a:defPPr algn="just">
          <a:defRPr sz="1400" b="0" dirty="0">
            <a:solidFill>
              <a:schemeClr val="tx1"/>
            </a:solidFill>
            <a:effectLst/>
            <a:latin typeface="Calibri" pitchFamily="34" charset="0"/>
            <a:cs typeface="Calibri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2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MK Presentation RUS_2015 [только чтение]" id="{E379B9B2-59C6-4738-8AD9-39CDAC50C59E}" vid="{44CC6A9C-BC7B-4E84-8147-57BE8B8BE45F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FD7F6D30097474E8670F32B57AE2C8F" ma:contentTypeVersion="" ma:contentTypeDescription="Создание документа." ma:contentTypeScope="" ma:versionID="48f32d31daf3cf39e7aa6b2d0aa3f98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e6c3c930cee0e2fdbaf4f0f7fb0cb3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327E92-9756-4608-8E04-5E83833DA6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71B716A-349C-48EA-B77B-9C0630227211}">
  <ds:schemaRefs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</ds:schemaRefs>
</ds:datastoreItem>
</file>

<file path=customXml/itemProps3.xml><?xml version="1.0" encoding="utf-8"?>
<ds:datastoreItem xmlns:ds="http://schemas.openxmlformats.org/officeDocument/2006/customXml" ds:itemID="{35146F65-D793-4A66-92F1-40AE0CCA62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Шаблоны слайдов</Template>
  <TotalTime>3838</TotalTime>
  <Words>792</Words>
  <Application>Microsoft Office PowerPoint</Application>
  <PresentationFormat>Произвольный</PresentationFormat>
  <Paragraphs>169</Paragraphs>
  <Slides>19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Custom Design</vt:lpstr>
      <vt:lpstr>2_Оформление по умолчанию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ООТиПБ за 1 квартал 2017 года</dc:title>
  <dc:creator>Бусыгин Александр Владимирович</dc:creator>
  <cp:lastModifiedBy>Никифоров Василий Александрович</cp:lastModifiedBy>
  <cp:revision>219</cp:revision>
  <cp:lastPrinted>2017-04-11T09:32:35Z</cp:lastPrinted>
  <dcterms:created xsi:type="dcterms:W3CDTF">2015-12-16T08:35:40Z</dcterms:created>
  <dcterms:modified xsi:type="dcterms:W3CDTF">2017-06-28T11:12:53Z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0x010100FFD7F6D30097474E8670F32B57AE2C8F</vt:lpwstr>
  </property>
</Properties>
</file>